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comments/comment8.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9.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7"/>
  </p:notesMasterIdLst>
  <p:sldIdLst>
    <p:sldId id="278" r:id="rId5"/>
    <p:sldId id="279" r:id="rId6"/>
    <p:sldId id="281" r:id="rId7"/>
    <p:sldId id="292" r:id="rId8"/>
    <p:sldId id="280" r:id="rId9"/>
    <p:sldId id="294" r:id="rId10"/>
    <p:sldId id="256" r:id="rId11"/>
    <p:sldId id="308" r:id="rId12"/>
    <p:sldId id="258" r:id="rId13"/>
    <p:sldId id="309" r:id="rId14"/>
    <p:sldId id="313" r:id="rId15"/>
    <p:sldId id="259" r:id="rId16"/>
    <p:sldId id="260" r:id="rId17"/>
    <p:sldId id="314" r:id="rId18"/>
    <p:sldId id="315" r:id="rId19"/>
    <p:sldId id="301" r:id="rId20"/>
    <p:sldId id="264" r:id="rId21"/>
    <p:sldId id="312" r:id="rId22"/>
    <p:sldId id="311" r:id="rId23"/>
    <p:sldId id="319" r:id="rId24"/>
    <p:sldId id="318" r:id="rId25"/>
    <p:sldId id="317" r:id="rId26"/>
    <p:sldId id="316" r:id="rId27"/>
    <p:sldId id="320" r:id="rId28"/>
    <p:sldId id="321" r:id="rId29"/>
    <p:sldId id="298" r:id="rId30"/>
    <p:sldId id="299" r:id="rId31"/>
    <p:sldId id="300" r:id="rId32"/>
    <p:sldId id="284" r:id="rId33"/>
    <p:sldId id="303" r:id="rId34"/>
    <p:sldId id="290" r:id="rId35"/>
    <p:sldId id="297" r:id="rId3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opeland, Keasha" initials="CK" lastIdx="1" clrIdx="6">
    <p:extLst>
      <p:ext uri="{19B8F6BF-5375-455C-9EA6-DF929625EA0E}">
        <p15:presenceInfo xmlns:p15="http://schemas.microsoft.com/office/powerpoint/2012/main" userId="S::keasha.copeland@apsk12.org::9f22a172-4a9c-4e91-8f31-3531046f09c5" providerId="AD"/>
      </p:ext>
    </p:extLst>
  </p:cmAuthor>
  <p:cmAuthor id="1" name="Florence, Selena" initials="FS" lastIdx="5" clrIdx="0">
    <p:extLst>
      <p:ext uri="{19B8F6BF-5375-455C-9EA6-DF929625EA0E}">
        <p15:presenceInfo xmlns:p15="http://schemas.microsoft.com/office/powerpoint/2012/main" userId="S::selena.florence@apsk12.org::1651410d-38db-4ef9-abf4-02ff8d05858a" providerId="AD"/>
      </p:ext>
    </p:extLst>
  </p:cmAuthor>
  <p:cmAuthor id="8" name="Wallace, Larry" initials="WL" lastIdx="1" clrIdx="7">
    <p:extLst>
      <p:ext uri="{19B8F6BF-5375-455C-9EA6-DF929625EA0E}">
        <p15:presenceInfo xmlns:p15="http://schemas.microsoft.com/office/powerpoint/2012/main" userId="S::larry.wallace@apsk12.org::ed6c29ef-6149-497a-9d13-980b916b75f6" providerId="AD"/>
      </p:ext>
    </p:extLst>
  </p:cmAuthor>
  <p:cmAuthor id="2" name="Simon, Dione" initials="SD" lastIdx="14" clrIdx="1">
    <p:extLst>
      <p:ext uri="{19B8F6BF-5375-455C-9EA6-DF929625EA0E}">
        <p15:presenceInfo xmlns:p15="http://schemas.microsoft.com/office/powerpoint/2012/main" userId="S::dsimon@apsk12.org::73b06961-589d-4800-bca9-e70240882f15" providerId="AD"/>
      </p:ext>
    </p:extLst>
  </p:cmAuthor>
  <p:cmAuthor id="3" name="Hervey, Shannon" initials="HS" lastIdx="6" clrIdx="2">
    <p:extLst>
      <p:ext uri="{19B8F6BF-5375-455C-9EA6-DF929625EA0E}">
        <p15:presenceInfo xmlns:p15="http://schemas.microsoft.com/office/powerpoint/2012/main" userId="S::shannon.hervey@apsk12.org::2314b9c7-f217-4d51-b8dc-bc5ad2f7a390" providerId="AD"/>
      </p:ext>
    </p:extLst>
  </p:cmAuthor>
  <p:cmAuthor id="4" name="Ojezua, Lami" initials="OL" lastIdx="1" clrIdx="3">
    <p:extLst>
      <p:ext uri="{19B8F6BF-5375-455C-9EA6-DF929625EA0E}">
        <p15:presenceInfo xmlns:p15="http://schemas.microsoft.com/office/powerpoint/2012/main" userId="S-1-5-21-314122457-743516510-1361462980-69356" providerId="AD"/>
      </p:ext>
    </p:extLst>
  </p:cmAuthor>
  <p:cmAuthor id="5" name="Freeman, Bukeka" initials="FB" lastIdx="1" clrIdx="4">
    <p:extLst>
      <p:ext uri="{19B8F6BF-5375-455C-9EA6-DF929625EA0E}">
        <p15:presenceInfo xmlns:p15="http://schemas.microsoft.com/office/powerpoint/2012/main" userId="S::bukeka.freeman@apsk12.org::bf0925ae-d981-454a-a800-2bdc771be6a4" providerId="AD"/>
      </p:ext>
    </p:extLst>
  </p:cmAuthor>
  <p:cmAuthor id="6" name="Holmes, Mikelle" initials="HM" lastIdx="1" clrIdx="5">
    <p:extLst>
      <p:ext uri="{19B8F6BF-5375-455C-9EA6-DF929625EA0E}">
        <p15:presenceInfo xmlns:p15="http://schemas.microsoft.com/office/powerpoint/2012/main" userId="S::mikelle.holmes@apsk12.org::9abf11cf-739c-48be-a9db-34f605535c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A83D4B-4D8C-4DEE-A6C3-CF3A4C4A1C40}" v="154" dt="2022-08-15T15:24:49.27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0" autoAdjust="0"/>
  </p:normalViewPr>
  <p:slideViewPr>
    <p:cSldViewPr snapToGrid="0" snapToObjects="1">
      <p:cViewPr varScale="1">
        <p:scale>
          <a:sx n="64" d="100"/>
          <a:sy n="64" d="100"/>
        </p:scale>
        <p:origin x="942" y="7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01T09:59:41.576" idx="1">
    <p:pos x="6642" y="695"/>
    <p:text>Is this an 8% decrease or increase?  
</p:text>
    <p:extLst>
      <p:ext uri="{C676402C-5697-4E1C-873F-D02D1690AC5C}">
        <p15:threadingInfo xmlns:p15="http://schemas.microsoft.com/office/powerpoint/2012/main" timeZoneBias="420"/>
      </p:ext>
    </p:extLst>
  </p:cm>
  <p:cm authorId="2" dt="2022-08-01T11:26:54.436" idx="1">
    <p:pos x="7395" y="5998"/>
    <p:text>Based on the overarching needs statement, the CCT recommends: There is a need to increase students attending school at least 90% of the days enrolled because 58% of students in 2021 attended school at least 90% of the days enrolled.
</p:text>
    <p:extLst>
      <p:ext uri="{C676402C-5697-4E1C-873F-D02D1690AC5C}">
        <p15:threadingInfo xmlns:p15="http://schemas.microsoft.com/office/powerpoint/2012/main" timeZoneBias="420"/>
      </p:ext>
    </p:extLst>
  </p:cm>
  <p:cm authorId="3" dt="2022-08-04T15:11:45.957" idx="1">
    <p:pos x="8136" y="498"/>
    <p:text>Wondering: Is this your overarching need or part of your problem statement?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8-01T11:28:34.377" idx="2">
    <p:pos x="6912" y="576"/>
    <p:text>See comment from previous slide
</p:text>
    <p:extLst>
      <p:ext uri="{C676402C-5697-4E1C-873F-D02D1690AC5C}">
        <p15:threadingInfo xmlns:p15="http://schemas.microsoft.com/office/powerpoint/2012/main" timeZoneBias="420"/>
      </p:ext>
    </p:extLst>
  </p:cm>
  <p:cm authorId="2" dt="2022-08-01T12:23:28.967" idx="3">
    <p:pos x="987" y="1488"/>
    <p:text>Ensure Whys in each column are sequential, in adult locus of control (adult capacity, processes or structure)
</p:text>
    <p:extLst>
      <p:ext uri="{C676402C-5697-4E1C-873F-D02D1690AC5C}">
        <p15:threadingInfo xmlns:p15="http://schemas.microsoft.com/office/powerpoint/2012/main" timeZoneBias="420"/>
      </p:ext>
    </p:extLst>
  </p:cm>
  <p:cm authorId="2" dt="2022-08-01T12:26:29.035" idx="4">
    <p:pos x="5295" y="1474"/>
    <p:text>One of your Whys indicate that students are not accessing mathematics content that requires them to engage in conceptual understanding and problem-solving. Hence, I recommend that once you ensure that your Whys are sequential, you also revisit the type of professional learning that may need to be addressed according to student engagement in rigorous mathematics content.
</p:text>
    <p:extLst>
      <p:ext uri="{C676402C-5697-4E1C-873F-D02D1690AC5C}">
        <p15:threadingInfo xmlns:p15="http://schemas.microsoft.com/office/powerpoint/2012/main" timeZoneBias="420"/>
      </p:ext>
    </p:extLst>
  </p:cm>
  <p:cm authorId="3" dt="2022-08-04T15:13:09.107" idx="2">
    <p:pos x="6902" y="553"/>
    <p:text>Suggestion: What percentage of students were chronically absent during SY22? 
</p:text>
    <p:extLst>
      <p:ext uri="{C676402C-5697-4E1C-873F-D02D1690AC5C}">
        <p15:threadingInfo xmlns:p15="http://schemas.microsoft.com/office/powerpoint/2012/main" timeZoneBias="420"/>
      </p:ext>
    </p:extLst>
  </p:cm>
  <p:cm authorId="3" dt="2022-08-04T15:15:54.039" idx="3">
    <p:pos x="7710" y="816"/>
    <p:text>Wondering: Are you saying that 27% of students missed more than 10% of their enrolled days because families did not understand the importance of attendance? Are there any other reasons that might be contributing to chronic absenteeism?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8-04T15:17:05.418" idx="4">
    <p:pos x="7701" y="625"/>
    <p:text>Wondering: Which Whole Child Problem Statement will you use? I see another on slide 4.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2-05-02T08:59:13.590" idx="1">
    <p:pos x="2332" y="919"/>
    <p:text>Restate your overarching need for each priorty area.</p:text>
    <p:extLst>
      <p:ext uri="{C676402C-5697-4E1C-873F-D02D1690AC5C}">
        <p15:threadingInfo xmlns:p15="http://schemas.microsoft.com/office/powerpoint/2012/main" timeZoneBias="240"/>
      </p:ext>
    </p:extLst>
  </p:cm>
  <p:cm authorId="2" dt="2022-08-01T11:31:57.182" idx="5">
    <p:pos x="8415" y="1828"/>
    <p:text>Core Change Team Suggestion: We recommend that you target your CCRPI attendance rate of 58%.
</p:text>
    <p:extLst>
      <p:ext uri="{C676402C-5697-4E1C-873F-D02D1690AC5C}">
        <p15:threadingInfo xmlns:p15="http://schemas.microsoft.com/office/powerpoint/2012/main" timeZoneBias="420"/>
      </p:ext>
    </p:extLst>
  </p:cm>
  <p:cm authorId="2" dt="2022-08-01T12:31:26.779" idx="6">
    <p:pos x="5372" y="5672"/>
    <p:text>Are the common assessments and the formative assessments school-created? Are they the same? 
</p:text>
    <p:extLst>
      <p:ext uri="{C676402C-5697-4E1C-873F-D02D1690AC5C}">
        <p15:threadingInfo xmlns:p15="http://schemas.microsoft.com/office/powerpoint/2012/main" timeZoneBias="420"/>
      </p:ext>
    </p:extLst>
  </p:cm>
  <p:cm authorId="3" dt="2022-08-04T15:18:00.500" idx="5">
    <p:pos x="7937" y="1197"/>
    <p:text>Suggestion to make it SMART: Data from APS Graphs: The percentage of chronically absent students (rates less than 90%) will decrease by 5 percentage points from X% in May 2022 to Y% by May 2023.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8-01T10:04:38.492" idx="2">
    <p:pos x="10" y="10"/>
    <p:text>Add Action Step 4 to the Family Engagement slide (Slide 9).
</p:text>
    <p:extLst>
      <p:ext uri="{C676402C-5697-4E1C-873F-D02D1690AC5C}">
        <p15:threadingInfo xmlns:p15="http://schemas.microsoft.com/office/powerpoint/2012/main" timeZoneBias="420"/>
      </p:ext>
    </p:extLst>
  </p:cm>
  <p:cm authorId="2" dt="2022-08-01T12:05:33.592" idx="7">
    <p:pos x="1753" y="3797"/>
    <p:text>Core Change Team Suggestion to align actions 2, 3 and 4: Ensure teachers effectively collaborate at least once weekly using a data-driven protocol to inform implementation of rigorous curriculum and assessment tools that are aligned to the required standards
</p:text>
    <p:extLst>
      <p:ext uri="{C676402C-5697-4E1C-873F-D02D1690AC5C}">
        <p15:threadingInfo xmlns:p15="http://schemas.microsoft.com/office/powerpoint/2012/main" timeZoneBias="420"/>
      </p:ext>
    </p:extLst>
  </p:cm>
  <p:cm authorId="2" dt="2022-08-01T12:44:14.742" idx="8">
    <p:pos x="2347" y="2390"/>
    <p:text>Core Change Team: A need for PL in small group instruction for literacy was not mentioned in the 5 whys. However, PL in reading instructional practices was mentioned as a root cause. 
</p:text>
    <p:extLst>
      <p:ext uri="{C676402C-5697-4E1C-873F-D02D1690AC5C}">
        <p15:threadingInfo xmlns:p15="http://schemas.microsoft.com/office/powerpoint/2012/main" timeZoneBias="420"/>
      </p:ext>
    </p:extLst>
  </p:cm>
  <p:cm authorId="2" dt="2022-08-01T12:51:22.381" idx="9">
    <p:pos x="1131" y="5442"/>
    <p:text>Core Change Team Suggestions: Ensure PL on...is effective and has a positive impact on student learning. 
Monitor the effectiveness of FUNdations instruction through the consistent review of teacher observations, scholar work and assessment data.
</p:text>
    <p:extLst>
      <p:ext uri="{C676402C-5697-4E1C-873F-D02D1690AC5C}">
        <p15:threadingInfo xmlns:p15="http://schemas.microsoft.com/office/powerpoint/2012/main" timeZoneBias="420"/>
      </p:ext>
    </p:extLst>
  </p:cm>
  <p:cm authorId="2" dt="2022-08-02T09:37:34.220" idx="10">
    <p:pos x="5809" y="226"/>
    <p:text>Core Change Team Suggestion: Be sure to specifically call out the strategy of Implementing rigorous, high-quality Tier 1 instruction... 
</p:text>
    <p:extLst>
      <p:ext uri="{C676402C-5697-4E1C-873F-D02D1690AC5C}">
        <p15:threadingInfo xmlns:p15="http://schemas.microsoft.com/office/powerpoint/2012/main" timeZoneBias="420"/>
      </p:ext>
    </p:extLst>
  </p:cm>
  <p:cm authorId="5" dt="2022-08-03T08:26:38.442" idx="1">
    <p:pos x="7763" y="1113"/>
    <p:text>Be sure to include the funding source under each strategy (General funds, CARES, etc). If you have an action step that involves a position funded by CARES, include CARES as a funding source.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2-08-01T12:54:27.808" idx="11">
    <p:pos x="1385" y="1721"/>
    <p:text>Core Change Team Comment: You may need to adjust either your literacy action step or your mathematics action step related to monitoring intervention.
</p:text>
    <p:extLst>
      <p:ext uri="{C676402C-5697-4E1C-873F-D02D1690AC5C}">
        <p15:threadingInfo xmlns:p15="http://schemas.microsoft.com/office/powerpoint/2012/main" timeZoneBias="420"/>
      </p:ext>
    </p:extLst>
  </p:cm>
  <p:cm authorId="2" dt="2022-08-01T12:58:16.347" idx="12">
    <p:pos x="1208" y="2644"/>
    <p:text>In addition to redesigning your mathematics framework, I invite you to also reflect upon one of your Whys for numeracy - students needing to access more rigorous mathematics content (that extends beyond...). What action might you take in order to address that concern?
</p:text>
    <p:extLst>
      <p:ext uri="{C676402C-5697-4E1C-873F-D02D1690AC5C}">
        <p15:threadingInfo xmlns:p15="http://schemas.microsoft.com/office/powerpoint/2012/main" timeZoneBias="420"/>
      </p:ext>
    </p:extLst>
  </p:cm>
  <p:cm authorId="2" dt="2022-08-01T13:01:19.322" idx="13">
    <p:pos x="1516" y="5375"/>
    <p:text>See previous slide.
</p:text>
    <p:extLst>
      <p:ext uri="{C676402C-5697-4E1C-873F-D02D1690AC5C}">
        <p15:threadingInfo xmlns:p15="http://schemas.microsoft.com/office/powerpoint/2012/main" timeZoneBias="420"/>
      </p:ext>
    </p:extLst>
  </p:cm>
  <p:cm authorId="2" dt="2022-08-01T13:03:07.216" idx="14">
    <p:pos x="3034" y="3774"/>
    <p:text>See previous slide.
</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8-01T10:12:57.695" idx="3">
    <p:pos x="217" y="1495"/>
    <p:text>Core Team Suggestion:  Hold weekly CARE Team meetings to respond to student academic, behavioral, and social emotional needs (determine meeting schedule, establish roles and responsibilities, etc.)
</p:text>
    <p:extLst>
      <p:ext uri="{C676402C-5697-4E1C-873F-D02D1690AC5C}">
        <p15:threadingInfo xmlns:p15="http://schemas.microsoft.com/office/powerpoint/2012/main" timeZoneBias="420"/>
      </p:ext>
    </p:extLst>
  </p:cm>
  <p:cm authorId="1" dt="2022-08-01T14:09:32.256" idx="4">
    <p:pos x="9207" y="4703"/>
    <p:text>Core Team Suggestion:  Hold weekly Student Attendance Committee meetings to monitor student attendance data and determine next steps for individual students (determine meeting schedule, establish roles and responsibilities, etc.).
</p:text>
    <p:extLst>
      <p:ext uri="{C676402C-5697-4E1C-873F-D02D1690AC5C}">
        <p15:threadingInfo xmlns:p15="http://schemas.microsoft.com/office/powerpoint/2012/main" timeZoneBias="420"/>
      </p:ext>
    </p:extLst>
  </p:cm>
  <p:cm authorId="3" dt="2022-08-04T15:19:36.491" idx="6">
    <p:pos x="6195" y="154"/>
    <p:text>Suggestion: Should this Whole Child goal strategy mirror the Whole Child Smart Goal referenced earlier? The percentage of chronically absent students (rates less than 90%) will decrease by 5 percentage points from X% in May 2022 to Y% by May 2023. If so, the your strategy would be centered around 'Operational Care Teams and Operational Student Attendance Committees to identify and address barriers to student attendance, wellness, and student success. Action Steps would include language regarding weekly Care Team meetings and weekly SAC meetings. 
</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6" dt="2022-08-03T11:16:29.664" idx="1">
    <p:pos x="10" y="10"/>
    <p:text>Please use your SMART Goals or Goals from your FE Plan to create Family Engagement Goal(s). The goals must be measurable. 
</p:text>
    <p:extLst>
      <p:ext uri="{C676402C-5697-4E1C-873F-D02D1690AC5C}">
        <p15:threadingInfo xmlns:p15="http://schemas.microsoft.com/office/powerpoint/2012/main" timeZoneBias="420"/>
      </p:ext>
    </p:extLst>
  </p:cm>
  <p:cm authorId="7" dt="2022-08-05T07:27:52.041" idx="1">
    <p:pos x="10" y="106"/>
    <p:text>We also have examples to share if you need assistance
</p:text>
    <p:extLst>
      <p:ext uri="{C676402C-5697-4E1C-873F-D02D1690AC5C}">
        <p15:threadingInfo xmlns:p15="http://schemas.microsoft.com/office/powerpoint/2012/main" timeZoneBias="420">
          <p15:parentCm authorId="6" idx="1"/>
        </p15:threadingInfo>
      </p:ext>
    </p:extLst>
  </p:cm>
  <p:cm authorId="8" dt="2022-08-05T09:38:45.567" idx="1">
    <p:pos x="10" y="202"/>
    <p:text>Here are a few examples...
http://tinyAPS.com/?FEExample
</p:text>
    <p:extLst>
      <p:ext uri="{C676402C-5697-4E1C-873F-D02D1690AC5C}">
        <p15:threadingInfo xmlns:p15="http://schemas.microsoft.com/office/powerpoint/2012/main" timeZoneBias="420">
          <p15:parentCm authorId="6" idx="1"/>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8-01T14:17:24.035" idx="5">
    <p:pos x="9207" y="1025"/>
    <p:text>In Action Step 1, CARE Teams should meet weekly.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BAAF2-1675-46E6-BA2C-2826D1DAF3E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AED7F072-12EC-4001-AC82-3D44BFB554CD}">
      <dgm:prSet/>
      <dgm:spPr/>
      <dgm:t>
        <a:bodyPr/>
        <a:lstStyle/>
        <a:p>
          <a:pPr>
            <a:defRPr b="1"/>
          </a:pPr>
          <a:r>
            <a:rPr lang="en-US"/>
            <a:t>Overview</a:t>
          </a:r>
        </a:p>
      </dgm:t>
    </dgm:pt>
    <dgm:pt modelId="{7103EFF3-CFD7-4DD4-85FD-0C29D21E3BE3}" type="parTrans" cxnId="{371473C5-9D67-40D0-BBBF-83F6B1FB2723}">
      <dgm:prSet/>
      <dgm:spPr/>
      <dgm:t>
        <a:bodyPr/>
        <a:lstStyle/>
        <a:p>
          <a:endParaRPr lang="en-US"/>
        </a:p>
      </dgm:t>
    </dgm:pt>
    <dgm:pt modelId="{7D5309D0-283B-493D-9D39-412928A15793}" type="sibTrans" cxnId="{371473C5-9D67-40D0-BBBF-83F6B1FB2723}">
      <dgm:prSet/>
      <dgm:spPr/>
      <dgm:t>
        <a:bodyPr/>
        <a:lstStyle/>
        <a:p>
          <a:endParaRPr lang="en-US"/>
        </a:p>
      </dgm:t>
    </dgm:pt>
    <dgm:pt modelId="{7E4C842A-1BA3-46F6-8389-7D17CEAC1C65}">
      <dgm:prSet/>
      <dgm:spPr/>
      <dgm:t>
        <a:bodyPr/>
        <a:lstStyle/>
        <a:p>
          <a:r>
            <a:rPr lang="en-US"/>
            <a:t>Priorities</a:t>
          </a:r>
        </a:p>
      </dgm:t>
    </dgm:pt>
    <dgm:pt modelId="{20A57765-9F4C-4E55-8A0D-717FA7E28462}" type="parTrans" cxnId="{4D43964B-B308-4902-A2ED-436DF2BB8ADC}">
      <dgm:prSet/>
      <dgm:spPr/>
      <dgm:t>
        <a:bodyPr/>
        <a:lstStyle/>
        <a:p>
          <a:endParaRPr lang="en-US"/>
        </a:p>
      </dgm:t>
    </dgm:pt>
    <dgm:pt modelId="{D73E3855-E591-477A-8FE5-CC7BD7F480E8}" type="sibTrans" cxnId="{4D43964B-B308-4902-A2ED-436DF2BB8ADC}">
      <dgm:prSet/>
      <dgm:spPr/>
      <dgm:t>
        <a:bodyPr/>
        <a:lstStyle/>
        <a:p>
          <a:endParaRPr lang="en-US"/>
        </a:p>
      </dgm:t>
    </dgm:pt>
    <dgm:pt modelId="{8D9CDC82-94FA-43F2-A0E6-76A56025C80B}">
      <dgm:prSet/>
      <dgm:spPr/>
      <dgm:t>
        <a:bodyPr/>
        <a:lstStyle/>
        <a:p>
          <a:r>
            <a:rPr lang="en-US"/>
            <a:t>Key Aspects</a:t>
          </a:r>
        </a:p>
      </dgm:t>
    </dgm:pt>
    <dgm:pt modelId="{12A4C850-402D-4E70-8139-7D4AE923D912}" type="parTrans" cxnId="{F8348AFB-D497-4EF4-BC6A-00858545206E}">
      <dgm:prSet/>
      <dgm:spPr/>
      <dgm:t>
        <a:bodyPr/>
        <a:lstStyle/>
        <a:p>
          <a:endParaRPr lang="en-US"/>
        </a:p>
      </dgm:t>
    </dgm:pt>
    <dgm:pt modelId="{8527A8C2-78DA-4EB4-8536-9308AAB2E90F}" type="sibTrans" cxnId="{F8348AFB-D497-4EF4-BC6A-00858545206E}">
      <dgm:prSet/>
      <dgm:spPr/>
      <dgm:t>
        <a:bodyPr/>
        <a:lstStyle/>
        <a:p>
          <a:endParaRPr lang="en-US"/>
        </a:p>
      </dgm:t>
    </dgm:pt>
    <dgm:pt modelId="{E4E89821-637D-41E0-B006-BB661ABD7B94}">
      <dgm:prSet/>
      <dgm:spPr/>
      <dgm:t>
        <a:bodyPr/>
        <a:lstStyle/>
        <a:p>
          <a:pPr>
            <a:defRPr b="1"/>
          </a:pPr>
          <a:r>
            <a:rPr lang="en-US"/>
            <a:t>SMART GOALS</a:t>
          </a:r>
        </a:p>
      </dgm:t>
    </dgm:pt>
    <dgm:pt modelId="{F9E5CB0C-5AB4-4560-9D10-35E69B0A753D}" type="parTrans" cxnId="{EFDEB3CD-BF27-4AD1-937A-0AE95184A662}">
      <dgm:prSet/>
      <dgm:spPr/>
      <dgm:t>
        <a:bodyPr/>
        <a:lstStyle/>
        <a:p>
          <a:endParaRPr lang="en-US"/>
        </a:p>
      </dgm:t>
    </dgm:pt>
    <dgm:pt modelId="{82E47E7A-FDB6-43E1-B906-FB93EC6BBF65}" type="sibTrans" cxnId="{EFDEB3CD-BF27-4AD1-937A-0AE95184A662}">
      <dgm:prSet/>
      <dgm:spPr/>
      <dgm:t>
        <a:bodyPr/>
        <a:lstStyle/>
        <a:p>
          <a:endParaRPr lang="en-US"/>
        </a:p>
      </dgm:t>
    </dgm:pt>
    <dgm:pt modelId="{DDB7F542-D788-4642-9055-6D2A6ED80571}" type="pres">
      <dgm:prSet presAssocID="{7A4BAAF2-1675-46E6-BA2C-2826D1DAF3EE}" presName="linear" presStyleCnt="0">
        <dgm:presLayoutVars>
          <dgm:dir/>
          <dgm:animLvl val="lvl"/>
          <dgm:resizeHandles val="exact"/>
        </dgm:presLayoutVars>
      </dgm:prSet>
      <dgm:spPr/>
    </dgm:pt>
    <dgm:pt modelId="{DF6DCCA4-83FB-44D3-9896-C8455597D2A9}" type="pres">
      <dgm:prSet presAssocID="{AED7F072-12EC-4001-AC82-3D44BFB554CD}" presName="parentLin" presStyleCnt="0"/>
      <dgm:spPr/>
    </dgm:pt>
    <dgm:pt modelId="{70E873C9-26C6-4472-AE26-68A6D9840A6F}" type="pres">
      <dgm:prSet presAssocID="{AED7F072-12EC-4001-AC82-3D44BFB554CD}" presName="parentLeftMargin" presStyleLbl="node1" presStyleIdx="0" presStyleCnt="2"/>
      <dgm:spPr/>
    </dgm:pt>
    <dgm:pt modelId="{0D6B2DC6-63A6-4972-9A47-8A2678455242}" type="pres">
      <dgm:prSet presAssocID="{AED7F072-12EC-4001-AC82-3D44BFB554CD}" presName="parentText" presStyleLbl="node1" presStyleIdx="0" presStyleCnt="2">
        <dgm:presLayoutVars>
          <dgm:chMax val="0"/>
          <dgm:bulletEnabled val="1"/>
        </dgm:presLayoutVars>
      </dgm:prSet>
      <dgm:spPr/>
    </dgm:pt>
    <dgm:pt modelId="{59826155-B89A-4D05-8F6E-45504FBBFB76}" type="pres">
      <dgm:prSet presAssocID="{AED7F072-12EC-4001-AC82-3D44BFB554CD}" presName="negativeSpace" presStyleCnt="0"/>
      <dgm:spPr/>
    </dgm:pt>
    <dgm:pt modelId="{B4CBBE68-C870-42D6-A461-A277438E2160}" type="pres">
      <dgm:prSet presAssocID="{AED7F072-12EC-4001-AC82-3D44BFB554CD}" presName="childText" presStyleLbl="conFgAcc1" presStyleIdx="0" presStyleCnt="2">
        <dgm:presLayoutVars>
          <dgm:bulletEnabled val="1"/>
        </dgm:presLayoutVars>
      </dgm:prSet>
      <dgm:spPr/>
    </dgm:pt>
    <dgm:pt modelId="{2AA20B16-702C-4CC6-86BB-5C3E5DA45A6D}" type="pres">
      <dgm:prSet presAssocID="{7D5309D0-283B-493D-9D39-412928A15793}" presName="spaceBetweenRectangles" presStyleCnt="0"/>
      <dgm:spPr/>
    </dgm:pt>
    <dgm:pt modelId="{3101FFBF-D7A6-4D28-94C5-B5419721DEB7}" type="pres">
      <dgm:prSet presAssocID="{E4E89821-637D-41E0-B006-BB661ABD7B94}" presName="parentLin" presStyleCnt="0"/>
      <dgm:spPr/>
    </dgm:pt>
    <dgm:pt modelId="{627CDB93-06EA-4187-B6AE-6FCC395B233F}" type="pres">
      <dgm:prSet presAssocID="{E4E89821-637D-41E0-B006-BB661ABD7B94}" presName="parentLeftMargin" presStyleLbl="node1" presStyleIdx="0" presStyleCnt="2"/>
      <dgm:spPr/>
    </dgm:pt>
    <dgm:pt modelId="{99A4EA19-2C48-4F1F-B2FE-583F7197CC8B}" type="pres">
      <dgm:prSet presAssocID="{E4E89821-637D-41E0-B006-BB661ABD7B94}" presName="parentText" presStyleLbl="node1" presStyleIdx="1" presStyleCnt="2">
        <dgm:presLayoutVars>
          <dgm:chMax val="0"/>
          <dgm:bulletEnabled val="1"/>
        </dgm:presLayoutVars>
      </dgm:prSet>
      <dgm:spPr/>
    </dgm:pt>
    <dgm:pt modelId="{F96FF9E4-C0A3-4DB8-83A5-13FAE65910CB}" type="pres">
      <dgm:prSet presAssocID="{E4E89821-637D-41E0-B006-BB661ABD7B94}" presName="negativeSpace" presStyleCnt="0"/>
      <dgm:spPr/>
    </dgm:pt>
    <dgm:pt modelId="{F5A5D594-737C-4176-A75C-ECD1AB2864CB}" type="pres">
      <dgm:prSet presAssocID="{E4E89821-637D-41E0-B006-BB661ABD7B94}" presName="childText" presStyleLbl="conFgAcc1" presStyleIdx="1" presStyleCnt="2">
        <dgm:presLayoutVars>
          <dgm:bulletEnabled val="1"/>
        </dgm:presLayoutVars>
      </dgm:prSet>
      <dgm:spPr/>
    </dgm:pt>
  </dgm:ptLst>
  <dgm:cxnLst>
    <dgm:cxn modelId="{411BED40-65CD-4C69-9448-C8AFF797549A}" type="presOf" srcId="{E4E89821-637D-41E0-B006-BB661ABD7B94}" destId="{627CDB93-06EA-4187-B6AE-6FCC395B233F}" srcOrd="0" destOrd="0" presId="urn:microsoft.com/office/officeart/2005/8/layout/list1"/>
    <dgm:cxn modelId="{613F4A61-7460-4C75-B63A-CFB63C728B62}" type="presOf" srcId="{7E4C842A-1BA3-46F6-8389-7D17CEAC1C65}" destId="{B4CBBE68-C870-42D6-A461-A277438E2160}" srcOrd="0" destOrd="0" presId="urn:microsoft.com/office/officeart/2005/8/layout/list1"/>
    <dgm:cxn modelId="{B93D584B-4819-4A9C-829E-354E37284375}" type="presOf" srcId="{AED7F072-12EC-4001-AC82-3D44BFB554CD}" destId="{70E873C9-26C6-4472-AE26-68A6D9840A6F}" srcOrd="0" destOrd="0" presId="urn:microsoft.com/office/officeart/2005/8/layout/list1"/>
    <dgm:cxn modelId="{4D43964B-B308-4902-A2ED-436DF2BB8ADC}" srcId="{AED7F072-12EC-4001-AC82-3D44BFB554CD}" destId="{7E4C842A-1BA3-46F6-8389-7D17CEAC1C65}" srcOrd="0" destOrd="0" parTransId="{20A57765-9F4C-4E55-8A0D-717FA7E28462}" sibTransId="{D73E3855-E591-477A-8FE5-CC7BD7F480E8}"/>
    <dgm:cxn modelId="{35F6D3B6-4FB7-487E-8AB7-93F8A4FD8815}" type="presOf" srcId="{8D9CDC82-94FA-43F2-A0E6-76A56025C80B}" destId="{B4CBBE68-C870-42D6-A461-A277438E2160}" srcOrd="0" destOrd="1" presId="urn:microsoft.com/office/officeart/2005/8/layout/list1"/>
    <dgm:cxn modelId="{371473C5-9D67-40D0-BBBF-83F6B1FB2723}" srcId="{7A4BAAF2-1675-46E6-BA2C-2826D1DAF3EE}" destId="{AED7F072-12EC-4001-AC82-3D44BFB554CD}" srcOrd="0" destOrd="0" parTransId="{7103EFF3-CFD7-4DD4-85FD-0C29D21E3BE3}" sibTransId="{7D5309D0-283B-493D-9D39-412928A15793}"/>
    <dgm:cxn modelId="{EFDEB3CD-BF27-4AD1-937A-0AE95184A662}" srcId="{7A4BAAF2-1675-46E6-BA2C-2826D1DAF3EE}" destId="{E4E89821-637D-41E0-B006-BB661ABD7B94}" srcOrd="1" destOrd="0" parTransId="{F9E5CB0C-5AB4-4560-9D10-35E69B0A753D}" sibTransId="{82E47E7A-FDB6-43E1-B906-FB93EC6BBF65}"/>
    <dgm:cxn modelId="{47AC42D1-4F92-4E2E-9AEB-AE12A42044AB}" type="presOf" srcId="{7A4BAAF2-1675-46E6-BA2C-2826D1DAF3EE}" destId="{DDB7F542-D788-4642-9055-6D2A6ED80571}" srcOrd="0" destOrd="0" presId="urn:microsoft.com/office/officeart/2005/8/layout/list1"/>
    <dgm:cxn modelId="{483AA9D9-0EBF-4D78-B08B-E612685A6BC3}" type="presOf" srcId="{E4E89821-637D-41E0-B006-BB661ABD7B94}" destId="{99A4EA19-2C48-4F1F-B2FE-583F7197CC8B}" srcOrd="1" destOrd="0" presId="urn:microsoft.com/office/officeart/2005/8/layout/list1"/>
    <dgm:cxn modelId="{031137F5-C105-454A-BE24-9DC1A5BDEA55}" type="presOf" srcId="{AED7F072-12EC-4001-AC82-3D44BFB554CD}" destId="{0D6B2DC6-63A6-4972-9A47-8A2678455242}" srcOrd="1" destOrd="0" presId="urn:microsoft.com/office/officeart/2005/8/layout/list1"/>
    <dgm:cxn modelId="{F8348AFB-D497-4EF4-BC6A-00858545206E}" srcId="{AED7F072-12EC-4001-AC82-3D44BFB554CD}" destId="{8D9CDC82-94FA-43F2-A0E6-76A56025C80B}" srcOrd="1" destOrd="0" parTransId="{12A4C850-402D-4E70-8139-7D4AE923D912}" sibTransId="{8527A8C2-78DA-4EB4-8536-9308AAB2E90F}"/>
    <dgm:cxn modelId="{228264FE-393E-481C-9A47-F37D085F0C56}" type="presParOf" srcId="{DDB7F542-D788-4642-9055-6D2A6ED80571}" destId="{DF6DCCA4-83FB-44D3-9896-C8455597D2A9}" srcOrd="0" destOrd="0" presId="urn:microsoft.com/office/officeart/2005/8/layout/list1"/>
    <dgm:cxn modelId="{2708FA96-A21B-4BFC-83D3-DF1381BBC9E0}" type="presParOf" srcId="{DF6DCCA4-83FB-44D3-9896-C8455597D2A9}" destId="{70E873C9-26C6-4472-AE26-68A6D9840A6F}" srcOrd="0" destOrd="0" presId="urn:microsoft.com/office/officeart/2005/8/layout/list1"/>
    <dgm:cxn modelId="{3056230F-E1E3-4926-91D0-23A45762373B}" type="presParOf" srcId="{DF6DCCA4-83FB-44D3-9896-C8455597D2A9}" destId="{0D6B2DC6-63A6-4972-9A47-8A2678455242}" srcOrd="1" destOrd="0" presId="urn:microsoft.com/office/officeart/2005/8/layout/list1"/>
    <dgm:cxn modelId="{EA9B79FF-4B97-400E-861C-65818B390ED3}" type="presParOf" srcId="{DDB7F542-D788-4642-9055-6D2A6ED80571}" destId="{59826155-B89A-4D05-8F6E-45504FBBFB76}" srcOrd="1" destOrd="0" presId="urn:microsoft.com/office/officeart/2005/8/layout/list1"/>
    <dgm:cxn modelId="{F5DA39F1-0BF5-4D8F-B5D2-9CA12044C98A}" type="presParOf" srcId="{DDB7F542-D788-4642-9055-6D2A6ED80571}" destId="{B4CBBE68-C870-42D6-A461-A277438E2160}" srcOrd="2" destOrd="0" presId="urn:microsoft.com/office/officeart/2005/8/layout/list1"/>
    <dgm:cxn modelId="{99E0A92D-B1E8-428D-8C88-AF2BA6C06276}" type="presParOf" srcId="{DDB7F542-D788-4642-9055-6D2A6ED80571}" destId="{2AA20B16-702C-4CC6-86BB-5C3E5DA45A6D}" srcOrd="3" destOrd="0" presId="urn:microsoft.com/office/officeart/2005/8/layout/list1"/>
    <dgm:cxn modelId="{760F5AE1-E4C8-44C2-A8B9-5834885D8ADF}" type="presParOf" srcId="{DDB7F542-D788-4642-9055-6D2A6ED80571}" destId="{3101FFBF-D7A6-4D28-94C5-B5419721DEB7}" srcOrd="4" destOrd="0" presId="urn:microsoft.com/office/officeart/2005/8/layout/list1"/>
    <dgm:cxn modelId="{6792F1CD-ABB8-44CD-BA27-C8003FAF81EC}" type="presParOf" srcId="{3101FFBF-D7A6-4D28-94C5-B5419721DEB7}" destId="{627CDB93-06EA-4187-B6AE-6FCC395B233F}" srcOrd="0" destOrd="0" presId="urn:microsoft.com/office/officeart/2005/8/layout/list1"/>
    <dgm:cxn modelId="{9A8FEF6D-6DAE-43B5-A417-C3A1421C1C2C}" type="presParOf" srcId="{3101FFBF-D7A6-4D28-94C5-B5419721DEB7}" destId="{99A4EA19-2C48-4F1F-B2FE-583F7197CC8B}" srcOrd="1" destOrd="0" presId="urn:microsoft.com/office/officeart/2005/8/layout/list1"/>
    <dgm:cxn modelId="{64E41458-A204-4F2E-BB15-C6B7C56C99F0}" type="presParOf" srcId="{DDB7F542-D788-4642-9055-6D2A6ED80571}" destId="{F96FF9E4-C0A3-4DB8-83A5-13FAE65910CB}" srcOrd="5" destOrd="0" presId="urn:microsoft.com/office/officeart/2005/8/layout/list1"/>
    <dgm:cxn modelId="{2F0AAF2E-5D6C-434A-8E80-C89C9EDD71BE}" type="presParOf" srcId="{DDB7F542-D788-4642-9055-6D2A6ED80571}" destId="{F5A5D594-737C-4176-A75C-ECD1AB2864C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BBE68-C870-42D6-A461-A277438E2160}">
      <dsp:nvSpPr>
        <dsp:cNvPr id="0" name=""/>
        <dsp:cNvSpPr/>
      </dsp:nvSpPr>
      <dsp:spPr>
        <a:xfrm>
          <a:off x="0" y="580899"/>
          <a:ext cx="6172199" cy="25184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812292" rIns="479031" bIns="277368" numCol="1" spcCol="1270" anchor="t" anchorCtr="0">
          <a:noAutofit/>
        </a:bodyPr>
        <a:lstStyle/>
        <a:p>
          <a:pPr marL="285750" lvl="1" indent="-285750" algn="l" defTabSz="1733550">
            <a:lnSpc>
              <a:spcPct val="90000"/>
            </a:lnSpc>
            <a:spcBef>
              <a:spcPct val="0"/>
            </a:spcBef>
            <a:spcAft>
              <a:spcPct val="15000"/>
            </a:spcAft>
            <a:buChar char="•"/>
          </a:pPr>
          <a:r>
            <a:rPr lang="en-US" sz="3900" kern="1200"/>
            <a:t>Priorities</a:t>
          </a:r>
        </a:p>
        <a:p>
          <a:pPr marL="285750" lvl="1" indent="-285750" algn="l" defTabSz="1733550">
            <a:lnSpc>
              <a:spcPct val="90000"/>
            </a:lnSpc>
            <a:spcBef>
              <a:spcPct val="0"/>
            </a:spcBef>
            <a:spcAft>
              <a:spcPct val="15000"/>
            </a:spcAft>
            <a:buChar char="•"/>
          </a:pPr>
          <a:r>
            <a:rPr lang="en-US" sz="3900" kern="1200"/>
            <a:t>Key Aspects</a:t>
          </a:r>
        </a:p>
      </dsp:txBody>
      <dsp:txXfrm>
        <a:off x="0" y="580899"/>
        <a:ext cx="6172199" cy="2518425"/>
      </dsp:txXfrm>
    </dsp:sp>
    <dsp:sp modelId="{0D6B2DC6-63A6-4972-9A47-8A2678455242}">
      <dsp:nvSpPr>
        <dsp:cNvPr id="0" name=""/>
        <dsp:cNvSpPr/>
      </dsp:nvSpPr>
      <dsp:spPr>
        <a:xfrm>
          <a:off x="308610" y="5259"/>
          <a:ext cx="4320540" cy="1151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1733550">
            <a:lnSpc>
              <a:spcPct val="90000"/>
            </a:lnSpc>
            <a:spcBef>
              <a:spcPct val="0"/>
            </a:spcBef>
            <a:spcAft>
              <a:spcPct val="35000"/>
            </a:spcAft>
            <a:buNone/>
            <a:defRPr b="1"/>
          </a:pPr>
          <a:r>
            <a:rPr lang="en-US" sz="3900" kern="1200"/>
            <a:t>Overview</a:t>
          </a:r>
        </a:p>
      </dsp:txBody>
      <dsp:txXfrm>
        <a:off x="364811" y="61460"/>
        <a:ext cx="4208138" cy="1038878"/>
      </dsp:txXfrm>
    </dsp:sp>
    <dsp:sp modelId="{F5A5D594-737C-4176-A75C-ECD1AB2864CB}">
      <dsp:nvSpPr>
        <dsp:cNvPr id="0" name=""/>
        <dsp:cNvSpPr/>
      </dsp:nvSpPr>
      <dsp:spPr>
        <a:xfrm>
          <a:off x="0" y="3885565"/>
          <a:ext cx="6172199"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4EA19-2C48-4F1F-B2FE-583F7197CC8B}">
      <dsp:nvSpPr>
        <dsp:cNvPr id="0" name=""/>
        <dsp:cNvSpPr/>
      </dsp:nvSpPr>
      <dsp:spPr>
        <a:xfrm>
          <a:off x="308610" y="3309925"/>
          <a:ext cx="4320540" cy="1151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1733550">
            <a:lnSpc>
              <a:spcPct val="90000"/>
            </a:lnSpc>
            <a:spcBef>
              <a:spcPct val="0"/>
            </a:spcBef>
            <a:spcAft>
              <a:spcPct val="35000"/>
            </a:spcAft>
            <a:buNone/>
            <a:defRPr b="1"/>
          </a:pPr>
          <a:r>
            <a:rPr lang="en-US" sz="3900" kern="1200"/>
            <a:t>SMART GOALS</a:t>
          </a:r>
        </a:p>
      </dsp:txBody>
      <dsp:txXfrm>
        <a:off x="364811" y="3366126"/>
        <a:ext cx="4208138" cy="10388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82212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 for School CIP Teams: For each</a:t>
            </a:r>
            <a:r>
              <a:rPr lang="en-US" baseline="0"/>
              <a:t> of your CIP Goals, you will now pinpoint a research-based intervention/strategy that your school will implement to attain that goal. You will then plan out action steps you will take to implement the research-based intervention/strategy. For each action step, make sure all components are filled in. There should be alignment with your action steps and root causes to make sure it addresses needed changes.</a:t>
            </a:r>
            <a:endParaRPr/>
          </a:p>
        </p:txBody>
      </p:sp>
      <p:sp>
        <p:nvSpPr>
          <p:cNvPr id="202" name="Google Shape;2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95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337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Notes for</a:t>
            </a:r>
            <a:r>
              <a:rPr lang="en-US" baseline="0"/>
              <a:t> School CIP Teams: Identify Family Engagement Goals that are aligned with your CIP Goals and our APS 5</a:t>
            </a:r>
            <a:endParaRPr lang="en-US"/>
          </a:p>
        </p:txBody>
      </p:sp>
    </p:spTree>
    <p:extLst>
      <p:ext uri="{BB962C8B-B14F-4D97-AF65-F5344CB8AC3E}">
        <p14:creationId xmlns:p14="http://schemas.microsoft.com/office/powerpoint/2010/main" val="3206075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Notes for the School CIP Team: This section is for Tier 3 and 4 schools.</a:t>
            </a:r>
            <a:r>
              <a:rPr lang="en-US" baseline="0"/>
              <a:t> Collaborate with your district &amp; GADOE support to outline your short-term action plan for the first 45-days of school.</a:t>
            </a:r>
            <a:endParaRPr lang="en-US"/>
          </a:p>
        </p:txBody>
      </p:sp>
    </p:spTree>
    <p:extLst>
      <p:ext uri="{BB962C8B-B14F-4D97-AF65-F5344CB8AC3E}">
        <p14:creationId xmlns:p14="http://schemas.microsoft.com/office/powerpoint/2010/main" val="2925515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0725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815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123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Principals – please provide a</a:t>
            </a:r>
            <a:r>
              <a:rPr lang="en-US" baseline="0" dirty="0"/>
              <a:t> general update as to how the school year is going</a:t>
            </a:r>
            <a:endParaRPr lang="en-US" dirty="0"/>
          </a:p>
        </p:txBody>
      </p:sp>
    </p:spTree>
    <p:extLst>
      <p:ext uri="{BB962C8B-B14F-4D97-AF65-F5344CB8AC3E}">
        <p14:creationId xmlns:p14="http://schemas.microsoft.com/office/powerpoint/2010/main" val="422568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Principals: Based on your enrollment, please give your GO Team the information on how you plan to account for any </a:t>
            </a:r>
            <a:r>
              <a:rPr lang="en-US"/>
              <a:t>budget changes due to leveling.</a:t>
            </a:r>
          </a:p>
        </p:txBody>
      </p:sp>
    </p:spTree>
    <p:extLst>
      <p:ext uri="{BB962C8B-B14F-4D97-AF65-F5344CB8AC3E}">
        <p14:creationId xmlns:p14="http://schemas.microsoft.com/office/powerpoint/2010/main" val="373200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463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a:t>
            </a:r>
            <a:r>
              <a:rPr lang="en-US" baseline="0"/>
              <a:t> for School CIP Teams: Place your problem statements at the top of this page again. This is where you will complete your Root Cause Analysis using the 5 Whys Protocol. There is a Group Mapping link you will use to assist you as you complete this process. Once you scale down to the root cause for each priority area, type it at the bottom.</a:t>
            </a: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550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a:t>
            </a:r>
            <a:r>
              <a:rPr lang="en-US" baseline="0"/>
              <a:t> for School CIP Teams: Place your problem statements at the top of this page again. This is where you will complete your Root Cause Analysis using the 5 Whys Protocol. There is a Group Mapping link you will use to assist you as you complete this process. Once you scale down to the root cause for each priority area, type it at the bottom.</a:t>
            </a: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466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 for School CIP Teams: On this slide you will identify SMART goals for each priority area and how you will monitor progress towards those goals</a:t>
            </a: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arvard-gse-join.groupmap.com/7C2-8B8-38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omments" Target="../comments/comment2.xml"/><Relationship Id="rId5" Type="http://schemas.openxmlformats.org/officeDocument/2006/relationships/hyperlink" Target="https://harvard-gse-join.groupmap.com/F56-461-B7B" TargetMode="External"/><Relationship Id="rId4" Type="http://schemas.openxmlformats.org/officeDocument/2006/relationships/hyperlink" Target="https://harvard-gse-join.groupmap.com/2F9-B64-CE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arvard-gse-join.groupmap.com/7C2-8B8-38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omments" Target="../comments/comment3.xml"/><Relationship Id="rId5" Type="http://schemas.openxmlformats.org/officeDocument/2006/relationships/hyperlink" Target="https://harvard-gse-join.groupmap.com/F56-461-B7B" TargetMode="External"/><Relationship Id="rId4" Type="http://schemas.openxmlformats.org/officeDocument/2006/relationships/hyperlink" Target="https://harvard-gse-join.groupmap.com/2F9-B64-CEF" TargetMode="Externa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gadoe.org/School-Improvement/Pages/Select-Interventions.aspx"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omments" Target="../comments/commen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drive.google.com/file/d/1UPMN3ue6wK3KYQiAAXvfXExm9D03P9uk/view?usp=sharin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rive.google.com/file/d/1UPMN3ue6wK3KYQiAAXvfXExm9D03P9uk/view?usp=sharin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rive.google.com/file/d/1UPMN3ue6wK3KYQiAAXvfXExm9D03P9uk/view?usp=sharing"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rive.google.com/file/d/1UPMN3ue6wK3KYQiAAXvfXExm9D03P9uk/view?usp=sharin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drive.google.com/file/d/1UPMN3ue6wK3KYQiAAXvfXExm9D03P9uk/view?usp=sharin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drive.google.com/file/d/1UPMN3ue6wK3KYQiAAXvfXExm9D03P9uk/view?usp=sharin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drive.google.com/file/d/1UPMN3ue6wK3KYQiAAXvfXExm9D03P9uk/view?usp=sharing"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rive.google.com/file/d/1UPMN3ue6wK3KYQiAAXvfXExm9D03P9uk/view?usp=sharing"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mailto:Larry.Wallace@apsk12.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jamboard.google.com/d/1ra_FMmDGRAZ4MDLv8jysCFFAkOetD4Xh_7N8gSWgzB4/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Principal’s Report</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GO Team Meeting #1</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p:nvPr/>
        </p:nvSpPr>
        <p:spPr>
          <a:xfrm>
            <a:off x="1524000" y="-12369"/>
            <a:ext cx="9144000" cy="358706"/>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grpSp>
        <p:nvGrpSpPr>
          <p:cNvPr id="171" name="Google Shape;171;p4"/>
          <p:cNvGrpSpPr/>
          <p:nvPr/>
        </p:nvGrpSpPr>
        <p:grpSpPr>
          <a:xfrm>
            <a:off x="9014057" y="45986"/>
            <a:ext cx="238998" cy="241995"/>
            <a:chOff x="6665701" y="1263473"/>
            <a:chExt cx="364188" cy="368755"/>
          </a:xfrm>
        </p:grpSpPr>
        <p:sp>
          <p:nvSpPr>
            <p:cNvPr id="172" name="Google Shape;172;p4"/>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3" name="Google Shape;173;p4"/>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4" name="Google Shape;174;p4"/>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grpSp>
      <p:sp>
        <p:nvSpPr>
          <p:cNvPr id="175" name="Google Shape;175;p4"/>
          <p:cNvSpPr/>
          <p:nvPr/>
        </p:nvSpPr>
        <p:spPr>
          <a:xfrm>
            <a:off x="9326767" y="75288"/>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6" name="Google Shape;176;p4"/>
          <p:cNvSpPr/>
          <p:nvPr/>
        </p:nvSpPr>
        <p:spPr>
          <a:xfrm>
            <a:off x="8713317" y="2285"/>
            <a:ext cx="1940719" cy="358706"/>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Needs Assessment</a:t>
            </a:r>
            <a:endParaRPr sz="1050" b="1"/>
          </a:p>
        </p:txBody>
      </p:sp>
      <p:sp>
        <p:nvSpPr>
          <p:cNvPr id="177" name="Google Shape;177;p4"/>
          <p:cNvSpPr/>
          <p:nvPr/>
        </p:nvSpPr>
        <p:spPr>
          <a:xfrm>
            <a:off x="2095500" y="428625"/>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endParaRPr sz="1400" b="1"/>
          </a:p>
        </p:txBody>
      </p:sp>
      <p:graphicFrame>
        <p:nvGraphicFramePr>
          <p:cNvPr id="179" name="Google Shape;179;p4"/>
          <p:cNvGraphicFramePr/>
          <p:nvPr/>
        </p:nvGraphicFramePr>
        <p:xfrm>
          <a:off x="1510036" y="398484"/>
          <a:ext cx="9144000" cy="791077"/>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419">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Literacy</a:t>
                      </a:r>
                      <a:r>
                        <a:rPr lang="en-US" sz="1000" u="none" strike="noStrike" cap="none" baseline="0"/>
                        <a:t> Problem Statement</a:t>
                      </a:r>
                      <a:endParaRPr sz="1000" u="none" strike="noStrike" cap="none"/>
                    </a:p>
                  </a:txBody>
                  <a:tcPr marL="44997" marR="44997" marT="22509" marB="22509">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Numeracy  Problem Statement</a:t>
                      </a:r>
                      <a:endParaRPr sz="1000" u="none" strike="noStrike" cap="none"/>
                    </a:p>
                  </a:txBody>
                  <a:tcPr marL="44997" marR="44997" marT="22509" marB="22509">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baseline="0"/>
                        <a:t>Whole Child &amp; Student Support Problem Statement</a:t>
                      </a:r>
                      <a:endParaRPr sz="1000" u="none" strike="noStrike" cap="none"/>
                    </a:p>
                  </a:txBody>
                  <a:tcPr marL="44997" marR="44997" marT="22509" marB="22509">
                    <a:solidFill>
                      <a:srgbClr val="009999"/>
                    </a:solidFill>
                  </a:tcPr>
                </a:tc>
                <a:extLst>
                  <a:ext uri="{0D108BD9-81ED-4DB2-BD59-A6C34878D82A}">
                    <a16:rowId xmlns:a16="http://schemas.microsoft.com/office/drawing/2014/main" val="10000"/>
                  </a:ext>
                </a:extLst>
              </a:tr>
              <a:tr h="578419">
                <a:tc>
                  <a:txBody>
                    <a:bodyPr/>
                    <a:lstStyle/>
                    <a:p>
                      <a:pPr lvl="0" algn="l">
                        <a:lnSpc>
                          <a:spcPct val="100000"/>
                        </a:lnSpc>
                        <a:spcBef>
                          <a:spcPts val="0"/>
                        </a:spcBef>
                        <a:spcAft>
                          <a:spcPts val="0"/>
                        </a:spcAft>
                        <a:buNone/>
                      </a:pPr>
                      <a:r>
                        <a:rPr lang="en-US" sz="900" b="0" i="0" u="none" strike="noStrike" cap="none" noProof="0">
                          <a:latin typeface="Calibri"/>
                        </a:rPr>
                        <a:t>Students scoring proficient and above on school year EOG GMAS ELA decreased by 3 percentage points from school year 2019</a:t>
                      </a:r>
                    </a:p>
                    <a:p>
                      <a:pPr marL="0" marR="0" lvl="0" indent="0" algn="ctr">
                        <a:lnSpc>
                          <a:spcPct val="100000"/>
                        </a:lnSpc>
                        <a:spcBef>
                          <a:spcPts val="0"/>
                        </a:spcBef>
                        <a:spcAft>
                          <a:spcPts val="0"/>
                        </a:spcAft>
                        <a:buSzPts val="1000"/>
                        <a:buFont typeface="Arial"/>
                        <a:buNone/>
                      </a:pPr>
                      <a:endParaRPr lang="en-US" sz="900" u="none" strike="noStrike" cap="none"/>
                    </a:p>
                  </a:txBody>
                  <a:tcPr marL="44997" marR="44997" marT="22509" marB="22509" anchor="ctr">
                    <a:solidFill>
                      <a:srgbClr val="009999">
                        <a:alpha val="40000"/>
                      </a:srgbClr>
                    </a:solidFill>
                  </a:tcPr>
                </a:tc>
                <a:tc>
                  <a:txBody>
                    <a:bodyPr/>
                    <a:lstStyle/>
                    <a:p>
                      <a:pPr lvl="0" algn="l">
                        <a:lnSpc>
                          <a:spcPct val="100000"/>
                        </a:lnSpc>
                        <a:spcBef>
                          <a:spcPts val="0"/>
                        </a:spcBef>
                        <a:spcAft>
                          <a:spcPts val="0"/>
                        </a:spcAft>
                        <a:buNone/>
                      </a:pPr>
                      <a:r>
                        <a:rPr lang="en-US" sz="900" b="0" i="0" u="none" strike="noStrike" cap="none" noProof="0">
                          <a:latin typeface="Calibri"/>
                        </a:rPr>
                        <a:t>Students scoring in the  proficient category and above on  EOG GMAS Mathematics in school year 2021 decreased by 6 percentage points from school year 2019</a:t>
                      </a:r>
                    </a:p>
                    <a:p>
                      <a:pPr marL="0" marR="0" lvl="0" indent="0" algn="ctr">
                        <a:lnSpc>
                          <a:spcPct val="100000"/>
                        </a:lnSpc>
                        <a:spcBef>
                          <a:spcPts val="0"/>
                        </a:spcBef>
                        <a:spcAft>
                          <a:spcPts val="0"/>
                        </a:spcAft>
                        <a:buSzPts val="1000"/>
                        <a:buFont typeface="Arial"/>
                        <a:buNone/>
                      </a:pPr>
                      <a:endParaRPr sz="900" u="none" strike="noStrike" cap="none"/>
                    </a:p>
                  </a:txBody>
                  <a:tcPr marL="44997" marR="44997" marT="22509" marB="22509" anchor="ctr">
                    <a:solidFill>
                      <a:srgbClr val="009999">
                        <a:alpha val="29019"/>
                      </a:srgbClr>
                    </a:solidFill>
                  </a:tcPr>
                </a:tc>
                <a:tc>
                  <a:txBody>
                    <a:bodyPr/>
                    <a:lstStyle/>
                    <a:p>
                      <a:pPr lvl="0" algn="l">
                        <a:lnSpc>
                          <a:spcPct val="100000"/>
                        </a:lnSpc>
                        <a:spcBef>
                          <a:spcPts val="0"/>
                        </a:spcBef>
                        <a:spcAft>
                          <a:spcPts val="0"/>
                        </a:spcAft>
                        <a:buNone/>
                      </a:pPr>
                      <a:r>
                        <a:rPr lang="en-US" sz="900" b="0" i="0" u="none" strike="noStrike" cap="none" noProof="0">
                          <a:latin typeface="Calibri"/>
                        </a:rPr>
                        <a:t>8 percent of K-5 students absent 10+ days during school year 2021-2022</a:t>
                      </a:r>
                    </a:p>
                    <a:p>
                      <a:pPr marL="0" marR="0" lvl="0" indent="0" algn="ctr">
                        <a:lnSpc>
                          <a:spcPct val="100000"/>
                        </a:lnSpc>
                        <a:spcBef>
                          <a:spcPts val="0"/>
                        </a:spcBef>
                        <a:spcAft>
                          <a:spcPts val="0"/>
                        </a:spcAft>
                        <a:buSzPts val="1000"/>
                        <a:buFont typeface="Arial"/>
                        <a:buNone/>
                      </a:pPr>
                      <a:endParaRPr sz="900" u="none" strike="noStrike" cap="none"/>
                    </a:p>
                  </a:txBody>
                  <a:tcPr marL="44997" marR="44997" marT="22509" marB="22509" anchor="ctr">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180" name="Google Shape;180;p4"/>
          <p:cNvGraphicFramePr/>
          <p:nvPr/>
        </p:nvGraphicFramePr>
        <p:xfrm>
          <a:off x="1523999" y="5776285"/>
          <a:ext cx="9130038" cy="1081715"/>
        </p:xfrm>
        <a:graphic>
          <a:graphicData uri="http://schemas.openxmlformats.org/drawingml/2006/table">
            <a:tbl>
              <a:tblPr firstRow="1" bandRow="1">
                <a:noFill/>
              </a:tblPr>
              <a:tblGrid>
                <a:gridCol w="3043346">
                  <a:extLst>
                    <a:ext uri="{9D8B030D-6E8A-4147-A177-3AD203B41FA5}">
                      <a16:colId xmlns:a16="http://schemas.microsoft.com/office/drawing/2014/main" val="20000"/>
                    </a:ext>
                  </a:extLst>
                </a:gridCol>
                <a:gridCol w="3043346">
                  <a:extLst>
                    <a:ext uri="{9D8B030D-6E8A-4147-A177-3AD203B41FA5}">
                      <a16:colId xmlns:a16="http://schemas.microsoft.com/office/drawing/2014/main" val="20001"/>
                    </a:ext>
                  </a:extLst>
                </a:gridCol>
                <a:gridCol w="3043346">
                  <a:extLst>
                    <a:ext uri="{9D8B030D-6E8A-4147-A177-3AD203B41FA5}">
                      <a16:colId xmlns:a16="http://schemas.microsoft.com/office/drawing/2014/main" val="20002"/>
                    </a:ext>
                  </a:extLst>
                </a:gridCol>
              </a:tblGrid>
              <a:tr h="289887">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Root Cause</a:t>
                      </a:r>
                      <a:endParaRPr sz="1000" u="none" strike="noStrike" cap="none"/>
                    </a:p>
                  </a:txBody>
                  <a:tcPr marL="44997" marR="44997" marT="22509" marB="22509">
                    <a:lnB w="12700" cap="flat" cmpd="sng">
                      <a:solidFill>
                        <a:schemeClr val="lt1"/>
                      </a:solidFill>
                      <a:prstDash val="solid"/>
                      <a:round/>
                      <a:headEnd type="none" w="sm" len="sm"/>
                      <a:tailEnd type="none" w="sm" len="sm"/>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1828">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Teachers require ongoing professional development in reading instructional best practices.</a:t>
                      </a: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900" u="none" strike="noStrike" cap="none"/>
                        <a:t>Teachers require additional professional development in personalized learning and data driven small group instruction </a:t>
                      </a:r>
                      <a:endParaRPr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19"/>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Lack of multiple modes of communication to make families aware of the importance of attendance  </a:t>
                      </a: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181" name="Google Shape;181;p4"/>
          <p:cNvGraphicFramePr/>
          <p:nvPr/>
        </p:nvGraphicFramePr>
        <p:xfrm>
          <a:off x="1537963" y="1472352"/>
          <a:ext cx="3040960" cy="3942707"/>
        </p:xfrm>
        <a:graphic>
          <a:graphicData uri="http://schemas.openxmlformats.org/drawingml/2006/table">
            <a:tbl>
              <a:tblPr firstRow="1" bandRow="1">
                <a:noFill/>
              </a:tblPr>
              <a:tblGrid>
                <a:gridCol w="3040960">
                  <a:extLst>
                    <a:ext uri="{9D8B030D-6E8A-4147-A177-3AD203B41FA5}">
                      <a16:colId xmlns:a16="http://schemas.microsoft.com/office/drawing/2014/main" val="20000"/>
                    </a:ext>
                  </a:extLst>
                </a:gridCol>
              </a:tblGrid>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0"/>
                  </a:ext>
                </a:extLst>
              </a:tr>
              <a:tr h="518283">
                <a:tc>
                  <a:txBody>
                    <a:bodyPr/>
                    <a:lstStyle/>
                    <a:p>
                      <a:pPr marL="0" marR="0" lvl="0" indent="0" algn="l">
                        <a:lnSpc>
                          <a:spcPct val="100000"/>
                        </a:lnSpc>
                        <a:spcBef>
                          <a:spcPts val="0"/>
                        </a:spcBef>
                        <a:spcAft>
                          <a:spcPts val="0"/>
                        </a:spcAft>
                        <a:buNone/>
                      </a:pPr>
                      <a:r>
                        <a:rPr lang="en-US" sz="900" b="0" i="0" u="none" strike="noStrike" cap="none" noProof="0">
                          <a:latin typeface="Calibri"/>
                        </a:rPr>
                        <a:t>Students have gaps in skills and content from previous grades</a:t>
                      </a:r>
                      <a:endParaRPr sz="1100"/>
                    </a:p>
                  </a:txBody>
                  <a:tcPr marL="76018" marR="76018" marT="38023" marB="38023"/>
                </a:tc>
                <a:extLst>
                  <a:ext uri="{0D108BD9-81ED-4DB2-BD59-A6C34878D82A}">
                    <a16:rowId xmlns:a16="http://schemas.microsoft.com/office/drawing/2014/main" val="10001"/>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2"/>
                  </a:ext>
                </a:extLst>
              </a:tr>
              <a:tr h="518283">
                <a:tc>
                  <a:txBody>
                    <a:bodyPr/>
                    <a:lstStyle/>
                    <a:p>
                      <a:pPr marL="0" marR="0" lvl="0" indent="0" algn="l">
                        <a:lnSpc>
                          <a:spcPct val="100000"/>
                        </a:lnSpc>
                        <a:spcBef>
                          <a:spcPts val="0"/>
                        </a:spcBef>
                        <a:spcAft>
                          <a:spcPts val="0"/>
                        </a:spcAft>
                        <a:buNone/>
                      </a:pPr>
                      <a:r>
                        <a:rPr lang="en-US" sz="900" b="0" i="0" u="none" strike="noStrike" cap="none" noProof="0">
                          <a:latin typeface="Calibri"/>
                        </a:rPr>
                        <a:t>Teachers are addressing deficiencies in reading skills while teaching current standards</a:t>
                      </a:r>
                      <a:endParaRPr sz="1100"/>
                    </a:p>
                  </a:txBody>
                  <a:tcPr marL="76018" marR="76018" marT="38023" marB="38023"/>
                </a:tc>
                <a:extLst>
                  <a:ext uri="{0D108BD9-81ED-4DB2-BD59-A6C34878D82A}">
                    <a16:rowId xmlns:a16="http://schemas.microsoft.com/office/drawing/2014/main" val="10003"/>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4"/>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Students continue to struggle with comprehension in all grade levels</a:t>
                      </a:r>
                      <a:endParaRPr sz="900" u="none" strike="noStrike" cap="none"/>
                    </a:p>
                  </a:txBody>
                  <a:tcPr marL="76018" marR="76018" marT="38023" marB="38023"/>
                </a:tc>
                <a:extLst>
                  <a:ext uri="{0D108BD9-81ED-4DB2-BD59-A6C34878D82A}">
                    <a16:rowId xmlns:a16="http://schemas.microsoft.com/office/drawing/2014/main" val="10005"/>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6"/>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Need for a comprehensive reading program across grade bands that addresses writing</a:t>
                      </a:r>
                      <a:endParaRPr sz="900" u="none" strike="noStrike" cap="none"/>
                    </a:p>
                  </a:txBody>
                  <a:tcPr marL="76018" marR="76018" marT="38023" marB="38023"/>
                </a:tc>
                <a:extLst>
                  <a:ext uri="{0D108BD9-81ED-4DB2-BD59-A6C34878D82A}">
                    <a16:rowId xmlns:a16="http://schemas.microsoft.com/office/drawing/2014/main" val="10007"/>
                  </a:ext>
                </a:extLst>
              </a:tr>
              <a:tr h="282828">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8"/>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76018" marR="76018" marT="38023" marB="38023"/>
                </a:tc>
                <a:extLst>
                  <a:ext uri="{0D108BD9-81ED-4DB2-BD59-A6C34878D82A}">
                    <a16:rowId xmlns:a16="http://schemas.microsoft.com/office/drawing/2014/main" val="10009"/>
                  </a:ext>
                </a:extLst>
              </a:tr>
            </a:tbl>
          </a:graphicData>
        </a:graphic>
      </p:graphicFrame>
      <p:sp>
        <p:nvSpPr>
          <p:cNvPr id="16" name="Google Shape;191;p5"/>
          <p:cNvSpPr/>
          <p:nvPr/>
        </p:nvSpPr>
        <p:spPr>
          <a:xfrm>
            <a:off x="1524000" y="-28777"/>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375" b="1">
                <a:solidFill>
                  <a:schemeClr val="dk1"/>
                </a:solidFill>
              </a:rPr>
              <a:t>School Name: Usher-Coller</a:t>
            </a:r>
            <a:endParaRPr sz="1400" b="1">
              <a:solidFill>
                <a:schemeClr val="dk1"/>
              </a:solidFill>
            </a:endParaRPr>
          </a:p>
        </p:txBody>
      </p:sp>
      <p:sp>
        <p:nvSpPr>
          <p:cNvPr id="2" name="TextBox 1"/>
          <p:cNvSpPr txBox="1"/>
          <p:nvPr/>
        </p:nvSpPr>
        <p:spPr>
          <a:xfrm>
            <a:off x="2493413" y="1068081"/>
            <a:ext cx="1043751" cy="438582"/>
          </a:xfrm>
          <a:prstGeom prst="rect">
            <a:avLst/>
          </a:prstGeom>
          <a:noFill/>
        </p:spPr>
        <p:txBody>
          <a:bodyPr wrap="square" rtlCol="0">
            <a:spAutoFit/>
          </a:bodyPr>
          <a:lstStyle/>
          <a:p>
            <a:pPr algn="ctr"/>
            <a:r>
              <a:rPr lang="en-US" sz="1125">
                <a:hlinkClick r:id="rId3"/>
              </a:rPr>
              <a:t>Mapping Link</a:t>
            </a:r>
            <a:endParaRPr lang="en-US" sz="1125"/>
          </a:p>
        </p:txBody>
      </p:sp>
      <p:graphicFrame>
        <p:nvGraphicFramePr>
          <p:cNvPr id="19" name="Google Shape;181;p4"/>
          <p:cNvGraphicFramePr/>
          <p:nvPr/>
        </p:nvGraphicFramePr>
        <p:xfrm>
          <a:off x="4581181" y="1468916"/>
          <a:ext cx="3040960" cy="3957670"/>
        </p:xfrm>
        <a:graphic>
          <a:graphicData uri="http://schemas.openxmlformats.org/drawingml/2006/table">
            <a:tbl>
              <a:tblPr firstRow="1" bandRow="1">
                <a:noFill/>
              </a:tblPr>
              <a:tblGrid>
                <a:gridCol w="3040960">
                  <a:extLst>
                    <a:ext uri="{9D8B030D-6E8A-4147-A177-3AD203B41FA5}">
                      <a16:colId xmlns:a16="http://schemas.microsoft.com/office/drawing/2014/main" val="20000"/>
                    </a:ext>
                  </a:extLst>
                </a:gridCol>
              </a:tblGrid>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0"/>
                  </a:ext>
                </a:extLst>
              </a:tr>
              <a:tr h="533246">
                <a:tc>
                  <a:txBody>
                    <a:bodyPr/>
                    <a:lstStyle/>
                    <a:p>
                      <a:pPr lvl="0" algn="l">
                        <a:lnSpc>
                          <a:spcPct val="100000"/>
                        </a:lnSpc>
                        <a:spcBef>
                          <a:spcPts val="0"/>
                        </a:spcBef>
                        <a:spcAft>
                          <a:spcPts val="0"/>
                        </a:spcAft>
                        <a:buNone/>
                      </a:pPr>
                      <a:r>
                        <a:rPr lang="en-US" sz="900" b="0" i="0" u="none" strike="noStrike" cap="none" noProof="0">
                          <a:latin typeface="Calibri"/>
                        </a:rPr>
                        <a:t> There is a need for consistent implementation of small group instruction that targets students at multiple levels.</a:t>
                      </a:r>
                      <a:endParaRPr lang="en-US" sz="1100"/>
                    </a:p>
                    <a:p>
                      <a:pPr marL="0" marR="0" lvl="0" indent="0" algn="l">
                        <a:lnSpc>
                          <a:spcPct val="100000"/>
                        </a:lnSpc>
                        <a:spcBef>
                          <a:spcPts val="0"/>
                        </a:spcBef>
                        <a:spcAft>
                          <a:spcPts val="0"/>
                        </a:spcAft>
                        <a:buNone/>
                      </a:pPr>
                      <a:endParaRPr lang="en-US" sz="1100"/>
                    </a:p>
                  </a:txBody>
                  <a:tcPr marL="76018" marR="76018" marT="38023" marB="38023"/>
                </a:tc>
                <a:extLst>
                  <a:ext uri="{0D108BD9-81ED-4DB2-BD59-A6C34878D82A}">
                    <a16:rowId xmlns:a16="http://schemas.microsoft.com/office/drawing/2014/main" val="10001"/>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2"/>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Students have gaps in skills and content from previous grades</a:t>
                      </a:r>
                      <a:endParaRPr sz="900" u="none" strike="noStrike" cap="none"/>
                    </a:p>
                  </a:txBody>
                  <a:tcPr marL="76018" marR="76018" marT="38023" marB="38023"/>
                </a:tc>
                <a:extLst>
                  <a:ext uri="{0D108BD9-81ED-4DB2-BD59-A6C34878D82A}">
                    <a16:rowId xmlns:a16="http://schemas.microsoft.com/office/drawing/2014/main" val="10003"/>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4"/>
                  </a:ext>
                </a:extLst>
              </a:tr>
              <a:tr h="518283">
                <a:tc>
                  <a:txBody>
                    <a:bodyPr/>
                    <a:lstStyle/>
                    <a:p>
                      <a:pPr marL="0" marR="0" lvl="0" indent="0" algn="l">
                        <a:lnSpc>
                          <a:spcPct val="100000"/>
                        </a:lnSpc>
                        <a:spcBef>
                          <a:spcPts val="0"/>
                        </a:spcBef>
                        <a:spcAft>
                          <a:spcPts val="0"/>
                        </a:spcAft>
                        <a:buNone/>
                      </a:pPr>
                      <a:r>
                        <a:rPr lang="en-US" sz="900" b="0" i="0" u="none" strike="noStrike" cap="none" noProof="0"/>
                        <a:t>Students require exposure to problems beyond basic computation and fluency.</a:t>
                      </a:r>
                      <a:endParaRPr sz="1100"/>
                    </a:p>
                  </a:txBody>
                  <a:tcPr marL="76018" marR="76018" marT="38023" marB="38023"/>
                </a:tc>
                <a:extLst>
                  <a:ext uri="{0D108BD9-81ED-4DB2-BD59-A6C34878D82A}">
                    <a16:rowId xmlns:a16="http://schemas.microsoft.com/office/drawing/2014/main" val="10005"/>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6"/>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Teachers are addressing deficiencies in skills  while teaching current standards</a:t>
                      </a:r>
                      <a:endParaRPr sz="900" u="none" strike="noStrike" cap="none"/>
                    </a:p>
                  </a:txBody>
                  <a:tcPr marL="76018" marR="76018" marT="38023" marB="38023"/>
                </a:tc>
                <a:extLst>
                  <a:ext uri="{0D108BD9-81ED-4DB2-BD59-A6C34878D82A}">
                    <a16:rowId xmlns:a16="http://schemas.microsoft.com/office/drawing/2014/main" val="10007"/>
                  </a:ext>
                </a:extLst>
              </a:tr>
              <a:tr h="282828">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8"/>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76018" marR="76018" marT="38023" marB="38023"/>
                </a:tc>
                <a:extLst>
                  <a:ext uri="{0D108BD9-81ED-4DB2-BD59-A6C34878D82A}">
                    <a16:rowId xmlns:a16="http://schemas.microsoft.com/office/drawing/2014/main" val="10009"/>
                  </a:ext>
                </a:extLst>
              </a:tr>
            </a:tbl>
          </a:graphicData>
        </a:graphic>
      </p:graphicFrame>
      <p:graphicFrame>
        <p:nvGraphicFramePr>
          <p:cNvPr id="20" name="Google Shape;181;p4"/>
          <p:cNvGraphicFramePr/>
          <p:nvPr/>
        </p:nvGraphicFramePr>
        <p:xfrm>
          <a:off x="7613076" y="1472352"/>
          <a:ext cx="3040960" cy="3942707"/>
        </p:xfrm>
        <a:graphic>
          <a:graphicData uri="http://schemas.openxmlformats.org/drawingml/2006/table">
            <a:tbl>
              <a:tblPr firstRow="1" bandRow="1">
                <a:noFill/>
              </a:tblPr>
              <a:tblGrid>
                <a:gridCol w="3040960">
                  <a:extLst>
                    <a:ext uri="{9D8B030D-6E8A-4147-A177-3AD203B41FA5}">
                      <a16:colId xmlns:a16="http://schemas.microsoft.com/office/drawing/2014/main" val="20000"/>
                    </a:ext>
                  </a:extLst>
                </a:gridCol>
              </a:tblGrid>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0"/>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Families reluctant to send students in person because of ongoing pandemic</a:t>
                      </a:r>
                      <a:endParaRPr sz="900" u="none" strike="noStrike" cap="none"/>
                    </a:p>
                  </a:txBody>
                  <a:tcPr marL="76018" marR="76018" marT="38023" marB="38023"/>
                </a:tc>
                <a:extLst>
                  <a:ext uri="{0D108BD9-81ED-4DB2-BD59-A6C34878D82A}">
                    <a16:rowId xmlns:a16="http://schemas.microsoft.com/office/drawing/2014/main" val="10001"/>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2"/>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Small population of students who are transient due to homelessness</a:t>
                      </a:r>
                      <a:endParaRPr sz="900" u="none" strike="noStrike" cap="none"/>
                    </a:p>
                  </a:txBody>
                  <a:tcPr marL="76018" marR="76018" marT="38023" marB="38023"/>
                </a:tc>
                <a:extLst>
                  <a:ext uri="{0D108BD9-81ED-4DB2-BD59-A6C34878D82A}">
                    <a16:rowId xmlns:a16="http://schemas.microsoft.com/office/drawing/2014/main" val="10003"/>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4"/>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More consistent method to notify or contact parents when students are absent from school in a timely manner</a:t>
                      </a:r>
                      <a:endParaRPr sz="900" u="none" strike="noStrike" cap="none"/>
                    </a:p>
                  </a:txBody>
                  <a:tcPr marL="76018" marR="76018" marT="38023" marB="38023"/>
                </a:tc>
                <a:extLst>
                  <a:ext uri="{0D108BD9-81ED-4DB2-BD59-A6C34878D82A}">
                    <a16:rowId xmlns:a16="http://schemas.microsoft.com/office/drawing/2014/main" val="10005"/>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6"/>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76018" marR="76018" marT="38023" marB="38023"/>
                </a:tc>
                <a:extLst>
                  <a:ext uri="{0D108BD9-81ED-4DB2-BD59-A6C34878D82A}">
                    <a16:rowId xmlns:a16="http://schemas.microsoft.com/office/drawing/2014/main" val="10007"/>
                  </a:ext>
                </a:extLst>
              </a:tr>
              <a:tr h="282828">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8"/>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76018" marR="76018" marT="38023" marB="38023"/>
                </a:tc>
                <a:extLst>
                  <a:ext uri="{0D108BD9-81ED-4DB2-BD59-A6C34878D82A}">
                    <a16:rowId xmlns:a16="http://schemas.microsoft.com/office/drawing/2014/main" val="10009"/>
                  </a:ext>
                </a:extLst>
              </a:tr>
            </a:tbl>
          </a:graphicData>
        </a:graphic>
      </p:graphicFrame>
      <p:sp>
        <p:nvSpPr>
          <p:cNvPr id="17" name="TextBox 16"/>
          <p:cNvSpPr txBox="1"/>
          <p:nvPr/>
        </p:nvSpPr>
        <p:spPr>
          <a:xfrm>
            <a:off x="5676769" y="1058723"/>
            <a:ext cx="1043751" cy="438582"/>
          </a:xfrm>
          <a:prstGeom prst="rect">
            <a:avLst/>
          </a:prstGeom>
          <a:noFill/>
        </p:spPr>
        <p:txBody>
          <a:bodyPr wrap="square" rtlCol="0">
            <a:spAutoFit/>
          </a:bodyPr>
          <a:lstStyle/>
          <a:p>
            <a:pPr algn="ctr"/>
            <a:r>
              <a:rPr lang="en-US" sz="1125">
                <a:hlinkClick r:id="rId4"/>
              </a:rPr>
              <a:t>Mapping Link</a:t>
            </a:r>
            <a:endParaRPr lang="en-US" sz="1125"/>
          </a:p>
        </p:txBody>
      </p:sp>
      <p:sp>
        <p:nvSpPr>
          <p:cNvPr id="18" name="TextBox 17"/>
          <p:cNvSpPr txBox="1"/>
          <p:nvPr/>
        </p:nvSpPr>
        <p:spPr>
          <a:xfrm>
            <a:off x="8699255" y="1062337"/>
            <a:ext cx="1043751" cy="438582"/>
          </a:xfrm>
          <a:prstGeom prst="rect">
            <a:avLst/>
          </a:prstGeom>
          <a:noFill/>
        </p:spPr>
        <p:txBody>
          <a:bodyPr wrap="square" rtlCol="0">
            <a:spAutoFit/>
          </a:bodyPr>
          <a:lstStyle/>
          <a:p>
            <a:pPr algn="ctr"/>
            <a:r>
              <a:rPr lang="en-US" sz="1125">
                <a:hlinkClick r:id="rId5"/>
              </a:rPr>
              <a:t>Mapping Link</a:t>
            </a:r>
            <a:endParaRPr lang="en-US" sz="1125"/>
          </a:p>
        </p:txBody>
      </p:sp>
    </p:spTree>
    <p:extLst>
      <p:ext uri="{BB962C8B-B14F-4D97-AF65-F5344CB8AC3E}">
        <p14:creationId xmlns:p14="http://schemas.microsoft.com/office/powerpoint/2010/main" val="307636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p:nvPr/>
        </p:nvSpPr>
        <p:spPr>
          <a:xfrm>
            <a:off x="1524000" y="-12369"/>
            <a:ext cx="9144000" cy="358706"/>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grpSp>
        <p:nvGrpSpPr>
          <p:cNvPr id="171" name="Google Shape;171;p4"/>
          <p:cNvGrpSpPr/>
          <p:nvPr/>
        </p:nvGrpSpPr>
        <p:grpSpPr>
          <a:xfrm>
            <a:off x="9014057" y="45986"/>
            <a:ext cx="238998" cy="241995"/>
            <a:chOff x="6665701" y="1263473"/>
            <a:chExt cx="364188" cy="368755"/>
          </a:xfrm>
        </p:grpSpPr>
        <p:sp>
          <p:nvSpPr>
            <p:cNvPr id="172" name="Google Shape;172;p4"/>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3" name="Google Shape;173;p4"/>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4" name="Google Shape;174;p4"/>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grpSp>
      <p:sp>
        <p:nvSpPr>
          <p:cNvPr id="175" name="Google Shape;175;p4"/>
          <p:cNvSpPr/>
          <p:nvPr/>
        </p:nvSpPr>
        <p:spPr>
          <a:xfrm>
            <a:off x="9326767" y="75288"/>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6" name="Google Shape;176;p4"/>
          <p:cNvSpPr/>
          <p:nvPr/>
        </p:nvSpPr>
        <p:spPr>
          <a:xfrm>
            <a:off x="8713317" y="2285"/>
            <a:ext cx="1940719" cy="358706"/>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Needs Assessment</a:t>
            </a:r>
            <a:endParaRPr sz="1050" b="1"/>
          </a:p>
        </p:txBody>
      </p:sp>
      <p:sp>
        <p:nvSpPr>
          <p:cNvPr id="177" name="Google Shape;177;p4"/>
          <p:cNvSpPr/>
          <p:nvPr/>
        </p:nvSpPr>
        <p:spPr>
          <a:xfrm>
            <a:off x="2095500" y="428625"/>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endParaRPr sz="1400" b="1"/>
          </a:p>
        </p:txBody>
      </p:sp>
      <p:graphicFrame>
        <p:nvGraphicFramePr>
          <p:cNvPr id="179" name="Google Shape;179;p4"/>
          <p:cNvGraphicFramePr/>
          <p:nvPr/>
        </p:nvGraphicFramePr>
        <p:xfrm>
          <a:off x="1510036" y="398484"/>
          <a:ext cx="9144000" cy="791077"/>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419">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Literacy</a:t>
                      </a:r>
                      <a:r>
                        <a:rPr lang="en-US" sz="1000" u="none" strike="noStrike" cap="none" baseline="0"/>
                        <a:t> Problem Statement</a:t>
                      </a:r>
                      <a:endParaRPr sz="1000" u="none" strike="noStrike" cap="none"/>
                    </a:p>
                  </a:txBody>
                  <a:tcPr marL="44997" marR="44997" marT="22509" marB="22509">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Numeracy  Problem Statement</a:t>
                      </a:r>
                      <a:endParaRPr sz="1000" u="none" strike="noStrike" cap="none"/>
                    </a:p>
                  </a:txBody>
                  <a:tcPr marL="44997" marR="44997" marT="22509" marB="22509">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baseline="0"/>
                        <a:t>Whole Child &amp; Student Support Problem Statement</a:t>
                      </a:r>
                      <a:endParaRPr sz="1000" u="none" strike="noStrike" cap="none"/>
                    </a:p>
                  </a:txBody>
                  <a:tcPr marL="44997" marR="44997" marT="22509" marB="22509">
                    <a:solidFill>
                      <a:srgbClr val="009999"/>
                    </a:solidFill>
                  </a:tcPr>
                </a:tc>
                <a:extLst>
                  <a:ext uri="{0D108BD9-81ED-4DB2-BD59-A6C34878D82A}">
                    <a16:rowId xmlns:a16="http://schemas.microsoft.com/office/drawing/2014/main" val="10000"/>
                  </a:ext>
                </a:extLst>
              </a:tr>
              <a:tr h="578419">
                <a:tc>
                  <a:txBody>
                    <a:bodyPr/>
                    <a:lstStyle/>
                    <a:p>
                      <a:pPr lvl="0" algn="l">
                        <a:lnSpc>
                          <a:spcPct val="100000"/>
                        </a:lnSpc>
                        <a:spcBef>
                          <a:spcPts val="0"/>
                        </a:spcBef>
                        <a:spcAft>
                          <a:spcPts val="0"/>
                        </a:spcAft>
                        <a:buNone/>
                      </a:pPr>
                      <a:r>
                        <a:rPr lang="en-US" sz="900" b="0" i="0" u="none" strike="noStrike" cap="none" noProof="0">
                          <a:latin typeface="Calibri"/>
                        </a:rPr>
                        <a:t>Students scoring proficient and above on school year EOG GMAS ELA decreased by 3 percentage points from school year 2019</a:t>
                      </a:r>
                    </a:p>
                    <a:p>
                      <a:pPr marL="0" marR="0" lvl="0" indent="0" algn="ctr">
                        <a:lnSpc>
                          <a:spcPct val="100000"/>
                        </a:lnSpc>
                        <a:spcBef>
                          <a:spcPts val="0"/>
                        </a:spcBef>
                        <a:spcAft>
                          <a:spcPts val="0"/>
                        </a:spcAft>
                        <a:buSzPts val="1000"/>
                        <a:buFont typeface="Arial"/>
                        <a:buNone/>
                      </a:pPr>
                      <a:endParaRPr lang="en-US" sz="900" u="none" strike="noStrike" cap="none"/>
                    </a:p>
                  </a:txBody>
                  <a:tcPr marL="44997" marR="44997" marT="22509" marB="22509" anchor="ctr">
                    <a:solidFill>
                      <a:srgbClr val="009999">
                        <a:alpha val="40000"/>
                      </a:srgbClr>
                    </a:solidFill>
                  </a:tcPr>
                </a:tc>
                <a:tc>
                  <a:txBody>
                    <a:bodyPr/>
                    <a:lstStyle/>
                    <a:p>
                      <a:pPr lvl="0" algn="l">
                        <a:lnSpc>
                          <a:spcPct val="100000"/>
                        </a:lnSpc>
                        <a:spcBef>
                          <a:spcPts val="0"/>
                        </a:spcBef>
                        <a:spcAft>
                          <a:spcPts val="0"/>
                        </a:spcAft>
                        <a:buNone/>
                      </a:pPr>
                      <a:r>
                        <a:rPr lang="en-US" sz="900" b="0" i="0" u="none" strike="noStrike" cap="none" noProof="0">
                          <a:latin typeface="Calibri"/>
                        </a:rPr>
                        <a:t>Students scoring in the  proficient category and above on  EOG GMAS Mathematics in school year 2021 decreased by 6 percentage points from school year 2019</a:t>
                      </a:r>
                    </a:p>
                    <a:p>
                      <a:pPr marL="0" marR="0" lvl="0" indent="0" algn="ctr">
                        <a:lnSpc>
                          <a:spcPct val="100000"/>
                        </a:lnSpc>
                        <a:spcBef>
                          <a:spcPts val="0"/>
                        </a:spcBef>
                        <a:spcAft>
                          <a:spcPts val="0"/>
                        </a:spcAft>
                        <a:buSzPts val="1000"/>
                        <a:buFont typeface="Arial"/>
                        <a:buNone/>
                      </a:pPr>
                      <a:endParaRPr sz="900" u="none" strike="noStrike" cap="none"/>
                    </a:p>
                  </a:txBody>
                  <a:tcPr marL="44997" marR="44997" marT="22509" marB="22509" anchor="ctr">
                    <a:solidFill>
                      <a:srgbClr val="009999">
                        <a:alpha val="29019"/>
                      </a:srgbClr>
                    </a:solidFill>
                  </a:tcPr>
                </a:tc>
                <a:tc>
                  <a:txBody>
                    <a:bodyPr/>
                    <a:lstStyle/>
                    <a:p>
                      <a:pPr lvl="0" algn="l">
                        <a:lnSpc>
                          <a:spcPct val="100000"/>
                        </a:lnSpc>
                        <a:spcBef>
                          <a:spcPts val="0"/>
                        </a:spcBef>
                        <a:spcAft>
                          <a:spcPts val="0"/>
                        </a:spcAft>
                        <a:buNone/>
                      </a:pPr>
                      <a:r>
                        <a:rPr lang="en-US" sz="900" b="0" i="0" u="none" strike="noStrike" cap="none" noProof="0">
                          <a:solidFill>
                            <a:schemeClr val="tx1"/>
                          </a:solidFill>
                          <a:latin typeface="Calibri"/>
                        </a:rPr>
                        <a:t>Increase students attending school to  at least 90% of the days enrolled because only 58% of students in 2021 attended school at least 90% of the days enrolled.</a:t>
                      </a:r>
                      <a:endParaRPr lang="en-US" sz="1100">
                        <a:solidFill>
                          <a:schemeClr val="tx1"/>
                        </a:solidFill>
                      </a:endParaRPr>
                    </a:p>
                    <a:p>
                      <a:pPr marL="0" marR="0" lvl="0" indent="0" algn="ctr">
                        <a:lnSpc>
                          <a:spcPct val="100000"/>
                        </a:lnSpc>
                        <a:spcBef>
                          <a:spcPts val="0"/>
                        </a:spcBef>
                        <a:spcAft>
                          <a:spcPts val="0"/>
                        </a:spcAft>
                        <a:buSzPts val="1000"/>
                        <a:buFont typeface="Arial"/>
                        <a:buNone/>
                      </a:pPr>
                      <a:endParaRPr sz="900" u="none" strike="noStrike" cap="none"/>
                    </a:p>
                  </a:txBody>
                  <a:tcPr marL="44997" marR="44997" marT="22509" marB="22509" anchor="ctr">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180" name="Google Shape;180;p4"/>
          <p:cNvGraphicFramePr/>
          <p:nvPr/>
        </p:nvGraphicFramePr>
        <p:xfrm>
          <a:off x="1523999" y="5776285"/>
          <a:ext cx="9130038" cy="1081715"/>
        </p:xfrm>
        <a:graphic>
          <a:graphicData uri="http://schemas.openxmlformats.org/drawingml/2006/table">
            <a:tbl>
              <a:tblPr firstRow="1" bandRow="1">
                <a:noFill/>
              </a:tblPr>
              <a:tblGrid>
                <a:gridCol w="3043346">
                  <a:extLst>
                    <a:ext uri="{9D8B030D-6E8A-4147-A177-3AD203B41FA5}">
                      <a16:colId xmlns:a16="http://schemas.microsoft.com/office/drawing/2014/main" val="20000"/>
                    </a:ext>
                  </a:extLst>
                </a:gridCol>
                <a:gridCol w="3043346">
                  <a:extLst>
                    <a:ext uri="{9D8B030D-6E8A-4147-A177-3AD203B41FA5}">
                      <a16:colId xmlns:a16="http://schemas.microsoft.com/office/drawing/2014/main" val="20001"/>
                    </a:ext>
                  </a:extLst>
                </a:gridCol>
                <a:gridCol w="3043346">
                  <a:extLst>
                    <a:ext uri="{9D8B030D-6E8A-4147-A177-3AD203B41FA5}">
                      <a16:colId xmlns:a16="http://schemas.microsoft.com/office/drawing/2014/main" val="20002"/>
                    </a:ext>
                  </a:extLst>
                </a:gridCol>
              </a:tblGrid>
              <a:tr h="289887">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Root Cause</a:t>
                      </a:r>
                      <a:endParaRPr sz="1000" u="none" strike="noStrike" cap="none"/>
                    </a:p>
                  </a:txBody>
                  <a:tcPr marL="44997" marR="44997" marT="22509" marB="22509">
                    <a:lnB w="12700" cap="flat" cmpd="sng">
                      <a:solidFill>
                        <a:schemeClr val="lt1"/>
                      </a:solidFill>
                      <a:prstDash val="solid"/>
                      <a:round/>
                      <a:headEnd type="none" w="sm" len="sm"/>
                      <a:tailEnd type="none" w="sm" len="sm"/>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1828">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Teachers require ongoing professional development in reading instructional best practices.</a:t>
                      </a: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900" u="none" strike="noStrike" cap="none"/>
                        <a:t>Teachers require additional professional development in personalized learning and data driven small group instruction </a:t>
                      </a:r>
                      <a:endParaRPr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19"/>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Lack of multiple modes of communication to make families aware of the importance of attendance  </a:t>
                      </a: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181" name="Google Shape;181;p4"/>
          <p:cNvGraphicFramePr/>
          <p:nvPr/>
        </p:nvGraphicFramePr>
        <p:xfrm>
          <a:off x="1537963" y="1472352"/>
          <a:ext cx="3040960" cy="4071970"/>
        </p:xfrm>
        <a:graphic>
          <a:graphicData uri="http://schemas.openxmlformats.org/drawingml/2006/table">
            <a:tbl>
              <a:tblPr firstRow="1" bandRow="1">
                <a:noFill/>
              </a:tblPr>
              <a:tblGrid>
                <a:gridCol w="3040960">
                  <a:extLst>
                    <a:ext uri="{9D8B030D-6E8A-4147-A177-3AD203B41FA5}">
                      <a16:colId xmlns:a16="http://schemas.microsoft.com/office/drawing/2014/main" val="20000"/>
                    </a:ext>
                  </a:extLst>
                </a:gridCol>
              </a:tblGrid>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0"/>
                  </a:ext>
                </a:extLst>
              </a:tr>
              <a:tr h="518283">
                <a:tc>
                  <a:txBody>
                    <a:bodyPr/>
                    <a:lstStyle/>
                    <a:p>
                      <a:pPr marL="0" marR="0" lvl="0" indent="0" algn="l">
                        <a:lnSpc>
                          <a:spcPct val="100000"/>
                        </a:lnSpc>
                        <a:spcBef>
                          <a:spcPts val="0"/>
                        </a:spcBef>
                        <a:spcAft>
                          <a:spcPts val="0"/>
                        </a:spcAft>
                        <a:buNone/>
                      </a:pPr>
                      <a:r>
                        <a:rPr lang="en-US" sz="900" b="0" i="0" u="none" strike="noStrike" cap="none" noProof="0">
                          <a:solidFill>
                            <a:schemeClr val="tx1"/>
                          </a:solidFill>
                        </a:rPr>
                        <a:t>Students continue to struggle with comprehension, writing, and phonics in all grade levels</a:t>
                      </a:r>
                      <a:endParaRPr lang="en-US" sz="1100">
                        <a:solidFill>
                          <a:schemeClr val="tx1"/>
                        </a:solidFill>
                      </a:endParaRPr>
                    </a:p>
                    <a:p>
                      <a:pPr marL="0" marR="0" lvl="0" indent="0" algn="l">
                        <a:lnSpc>
                          <a:spcPct val="100000"/>
                        </a:lnSpc>
                        <a:spcBef>
                          <a:spcPts val="0"/>
                        </a:spcBef>
                        <a:spcAft>
                          <a:spcPts val="0"/>
                        </a:spcAft>
                        <a:buNone/>
                      </a:pPr>
                      <a:endParaRPr lang="en-US" sz="900" b="0" i="0" u="none" strike="noStrike" cap="none" noProof="0">
                        <a:solidFill>
                          <a:schemeClr val="tx1"/>
                        </a:solidFill>
                        <a:latin typeface="Calibri"/>
                      </a:endParaRPr>
                    </a:p>
                  </a:txBody>
                  <a:tcPr marL="76018" marR="76018" marT="38023" marB="38023"/>
                </a:tc>
                <a:extLst>
                  <a:ext uri="{0D108BD9-81ED-4DB2-BD59-A6C34878D82A}">
                    <a16:rowId xmlns:a16="http://schemas.microsoft.com/office/drawing/2014/main" val="10001"/>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solidFill>
                            <a:schemeClr val="tx1"/>
                          </a:solidFill>
                        </a:rPr>
                        <a:t>Why?</a:t>
                      </a:r>
                      <a:endParaRPr sz="900" u="none" strike="noStrike" cap="none">
                        <a:solidFill>
                          <a:schemeClr val="tx1"/>
                        </a:solidFill>
                      </a:endParaRPr>
                    </a:p>
                  </a:txBody>
                  <a:tcPr marL="76018" marR="76018" marT="38023" marB="38023"/>
                </a:tc>
                <a:extLst>
                  <a:ext uri="{0D108BD9-81ED-4DB2-BD59-A6C34878D82A}">
                    <a16:rowId xmlns:a16="http://schemas.microsoft.com/office/drawing/2014/main" val="10002"/>
                  </a:ext>
                </a:extLst>
              </a:tr>
              <a:tr h="647546">
                <a:tc>
                  <a:txBody>
                    <a:bodyPr/>
                    <a:lstStyle/>
                    <a:p>
                      <a:pPr lvl="0" algn="l">
                        <a:lnSpc>
                          <a:spcPct val="100000"/>
                        </a:lnSpc>
                        <a:spcBef>
                          <a:spcPts val="0"/>
                        </a:spcBef>
                        <a:spcAft>
                          <a:spcPts val="0"/>
                        </a:spcAft>
                        <a:buNone/>
                      </a:pPr>
                      <a:r>
                        <a:rPr lang="en-US" sz="900" b="0" i="0" u="none" strike="noStrike" cap="none" noProof="0">
                          <a:solidFill>
                            <a:schemeClr val="tx1"/>
                          </a:solidFill>
                          <a:latin typeface="Calibri"/>
                        </a:rPr>
                        <a:t>Students have gaps in skills and content from previous grades due to high absenteeism during the 2020-2022 school years</a:t>
                      </a:r>
                      <a:endParaRPr lang="en-US" sz="1100">
                        <a:solidFill>
                          <a:schemeClr val="tx1"/>
                        </a:solidFill>
                      </a:endParaRPr>
                    </a:p>
                    <a:p>
                      <a:pPr marL="0" marR="0" lvl="0" indent="0" algn="l">
                        <a:lnSpc>
                          <a:spcPct val="100000"/>
                        </a:lnSpc>
                        <a:spcBef>
                          <a:spcPts val="0"/>
                        </a:spcBef>
                        <a:spcAft>
                          <a:spcPts val="0"/>
                        </a:spcAft>
                        <a:buNone/>
                      </a:pPr>
                      <a:endParaRPr lang="en-US" sz="900" b="0" i="0" u="none" strike="noStrike" cap="none" noProof="0">
                        <a:solidFill>
                          <a:schemeClr val="tx1"/>
                        </a:solidFill>
                      </a:endParaRPr>
                    </a:p>
                  </a:txBody>
                  <a:tcPr marL="76018" marR="76018" marT="38023" marB="38023"/>
                </a:tc>
                <a:extLst>
                  <a:ext uri="{0D108BD9-81ED-4DB2-BD59-A6C34878D82A}">
                    <a16:rowId xmlns:a16="http://schemas.microsoft.com/office/drawing/2014/main" val="10003"/>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solidFill>
                            <a:schemeClr val="tx1"/>
                          </a:solidFill>
                        </a:rPr>
                        <a:t>Why?</a:t>
                      </a:r>
                      <a:endParaRPr sz="900" u="none" strike="noStrike" cap="none">
                        <a:solidFill>
                          <a:schemeClr val="tx1"/>
                        </a:solidFill>
                      </a:endParaRPr>
                    </a:p>
                  </a:txBody>
                  <a:tcPr marL="76018" marR="76018" marT="38023" marB="38023"/>
                </a:tc>
                <a:extLst>
                  <a:ext uri="{0D108BD9-81ED-4DB2-BD59-A6C34878D82A}">
                    <a16:rowId xmlns:a16="http://schemas.microsoft.com/office/drawing/2014/main" val="10004"/>
                  </a:ext>
                </a:extLst>
              </a:tr>
              <a:tr h="518283">
                <a:tc>
                  <a:txBody>
                    <a:bodyPr/>
                    <a:lstStyle/>
                    <a:p>
                      <a:pPr marL="0" marR="0" lvl="0" indent="0" algn="l">
                        <a:lnSpc>
                          <a:spcPct val="100000"/>
                        </a:lnSpc>
                        <a:spcBef>
                          <a:spcPts val="0"/>
                        </a:spcBef>
                        <a:spcAft>
                          <a:spcPts val="0"/>
                        </a:spcAft>
                        <a:buNone/>
                      </a:pPr>
                      <a:r>
                        <a:rPr lang="en-US" sz="900" b="0" i="0" u="none" strike="noStrike" cap="none" noProof="0">
                          <a:solidFill>
                            <a:schemeClr val="tx1"/>
                          </a:solidFill>
                          <a:latin typeface="Calibri"/>
                        </a:rPr>
                        <a:t>Need for a comprehensive reading program across grade bands that also addresses writing</a:t>
                      </a:r>
                      <a:endParaRPr lang="en-US" sz="1100">
                        <a:solidFill>
                          <a:schemeClr val="tx1"/>
                        </a:solidFill>
                      </a:endParaRPr>
                    </a:p>
                  </a:txBody>
                  <a:tcPr marL="76018" marR="76018" marT="38023" marB="38023"/>
                </a:tc>
                <a:extLst>
                  <a:ext uri="{0D108BD9-81ED-4DB2-BD59-A6C34878D82A}">
                    <a16:rowId xmlns:a16="http://schemas.microsoft.com/office/drawing/2014/main" val="10005"/>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6"/>
                  </a:ext>
                </a:extLst>
              </a:tr>
              <a:tr h="518283">
                <a:tc>
                  <a:txBody>
                    <a:bodyPr/>
                    <a:lstStyle/>
                    <a:p>
                      <a:pPr marL="0" marR="0" lvl="0" indent="0" algn="l">
                        <a:lnSpc>
                          <a:spcPct val="100000"/>
                        </a:lnSpc>
                        <a:spcBef>
                          <a:spcPts val="0"/>
                        </a:spcBef>
                        <a:spcAft>
                          <a:spcPts val="0"/>
                        </a:spcAft>
                        <a:buNone/>
                      </a:pPr>
                      <a:endParaRPr sz="900" b="0" i="0" u="none" strike="noStrike" cap="none" noProof="0">
                        <a:solidFill>
                          <a:srgbClr val="FF0000"/>
                        </a:solidFill>
                        <a:latin typeface="Calibri"/>
                      </a:endParaRPr>
                    </a:p>
                  </a:txBody>
                  <a:tcPr marL="76018" marR="76018" marT="38023" marB="38023"/>
                </a:tc>
                <a:extLst>
                  <a:ext uri="{0D108BD9-81ED-4DB2-BD59-A6C34878D82A}">
                    <a16:rowId xmlns:a16="http://schemas.microsoft.com/office/drawing/2014/main" val="10007"/>
                  </a:ext>
                </a:extLst>
              </a:tr>
              <a:tr h="282828">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8"/>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76018" marR="76018" marT="38023" marB="38023"/>
                </a:tc>
                <a:extLst>
                  <a:ext uri="{0D108BD9-81ED-4DB2-BD59-A6C34878D82A}">
                    <a16:rowId xmlns:a16="http://schemas.microsoft.com/office/drawing/2014/main" val="10009"/>
                  </a:ext>
                </a:extLst>
              </a:tr>
            </a:tbl>
          </a:graphicData>
        </a:graphic>
      </p:graphicFrame>
      <p:sp>
        <p:nvSpPr>
          <p:cNvPr id="16" name="Google Shape;191;p5"/>
          <p:cNvSpPr/>
          <p:nvPr/>
        </p:nvSpPr>
        <p:spPr>
          <a:xfrm>
            <a:off x="1524000" y="-28777"/>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375" b="1">
                <a:solidFill>
                  <a:schemeClr val="dk1"/>
                </a:solidFill>
              </a:rPr>
              <a:t>School Name: Usher-Coller</a:t>
            </a:r>
            <a:endParaRPr sz="1400" b="1">
              <a:solidFill>
                <a:schemeClr val="dk1"/>
              </a:solidFill>
            </a:endParaRPr>
          </a:p>
        </p:txBody>
      </p:sp>
      <p:sp>
        <p:nvSpPr>
          <p:cNvPr id="2" name="TextBox 1"/>
          <p:cNvSpPr txBox="1"/>
          <p:nvPr/>
        </p:nvSpPr>
        <p:spPr>
          <a:xfrm>
            <a:off x="2493413" y="1068081"/>
            <a:ext cx="1043751" cy="438582"/>
          </a:xfrm>
          <a:prstGeom prst="rect">
            <a:avLst/>
          </a:prstGeom>
          <a:noFill/>
        </p:spPr>
        <p:txBody>
          <a:bodyPr wrap="square" rtlCol="0">
            <a:spAutoFit/>
          </a:bodyPr>
          <a:lstStyle/>
          <a:p>
            <a:pPr algn="ctr"/>
            <a:r>
              <a:rPr lang="en-US" sz="1125">
                <a:hlinkClick r:id="rId3"/>
              </a:rPr>
              <a:t>Mapping Link</a:t>
            </a:r>
            <a:endParaRPr lang="en-US" sz="1125"/>
          </a:p>
        </p:txBody>
      </p:sp>
      <p:graphicFrame>
        <p:nvGraphicFramePr>
          <p:cNvPr id="19" name="Google Shape;181;p4"/>
          <p:cNvGraphicFramePr/>
          <p:nvPr/>
        </p:nvGraphicFramePr>
        <p:xfrm>
          <a:off x="4581181" y="1468916"/>
          <a:ext cx="3040960" cy="4100545"/>
        </p:xfrm>
        <a:graphic>
          <a:graphicData uri="http://schemas.openxmlformats.org/drawingml/2006/table">
            <a:tbl>
              <a:tblPr firstRow="1" bandRow="1">
                <a:noFill/>
              </a:tblPr>
              <a:tblGrid>
                <a:gridCol w="3040960">
                  <a:extLst>
                    <a:ext uri="{9D8B030D-6E8A-4147-A177-3AD203B41FA5}">
                      <a16:colId xmlns:a16="http://schemas.microsoft.com/office/drawing/2014/main" val="20000"/>
                    </a:ext>
                  </a:extLst>
                </a:gridCol>
              </a:tblGrid>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0"/>
                  </a:ext>
                </a:extLst>
              </a:tr>
              <a:tr h="676121">
                <a:tc>
                  <a:txBody>
                    <a:bodyPr/>
                    <a:lstStyle/>
                    <a:p>
                      <a:pPr lvl="0" algn="l">
                        <a:lnSpc>
                          <a:spcPct val="100000"/>
                        </a:lnSpc>
                        <a:spcBef>
                          <a:spcPts val="0"/>
                        </a:spcBef>
                        <a:spcAft>
                          <a:spcPts val="0"/>
                        </a:spcAft>
                        <a:buNone/>
                      </a:pPr>
                      <a:r>
                        <a:rPr lang="en-US" sz="900" b="0" i="0" u="none" strike="noStrike" cap="none" noProof="0">
                          <a:solidFill>
                            <a:schemeClr val="tx1"/>
                          </a:solidFill>
                        </a:rPr>
                        <a:t>Students have gaps in skills and content from previous grades due </a:t>
                      </a:r>
                      <a:r>
                        <a:rPr lang="en-US" sz="900" b="0" i="0" u="none" strike="noStrike" cap="none" noProof="0">
                          <a:solidFill>
                            <a:schemeClr val="tx1"/>
                          </a:solidFill>
                          <a:latin typeface="Calibri"/>
                        </a:rPr>
                        <a:t> to high absenteeism during the 2020-2022 school years</a:t>
                      </a:r>
                    </a:p>
                    <a:p>
                      <a:pPr marL="0" marR="0" lvl="0" indent="0" algn="l">
                        <a:lnSpc>
                          <a:spcPct val="100000"/>
                        </a:lnSpc>
                        <a:spcBef>
                          <a:spcPts val="0"/>
                        </a:spcBef>
                        <a:spcAft>
                          <a:spcPts val="0"/>
                        </a:spcAft>
                        <a:buNone/>
                      </a:pPr>
                      <a:endParaRPr lang="en-US" sz="1100">
                        <a:solidFill>
                          <a:schemeClr val="tx1"/>
                        </a:solidFill>
                      </a:endParaRPr>
                    </a:p>
                  </a:txBody>
                  <a:tcPr marL="76018" marR="76018" marT="38023" marB="38023"/>
                </a:tc>
                <a:extLst>
                  <a:ext uri="{0D108BD9-81ED-4DB2-BD59-A6C34878D82A}">
                    <a16:rowId xmlns:a16="http://schemas.microsoft.com/office/drawing/2014/main" val="10001"/>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solidFill>
                            <a:schemeClr val="tx1"/>
                          </a:solidFill>
                        </a:rPr>
                        <a:t>Why?</a:t>
                      </a:r>
                      <a:endParaRPr sz="900" u="none" strike="noStrike" cap="none">
                        <a:solidFill>
                          <a:schemeClr val="tx1"/>
                        </a:solidFill>
                      </a:endParaRPr>
                    </a:p>
                  </a:txBody>
                  <a:tcPr marL="76018" marR="76018" marT="38023" marB="38023"/>
                </a:tc>
                <a:extLst>
                  <a:ext uri="{0D108BD9-81ED-4DB2-BD59-A6C34878D82A}">
                    <a16:rowId xmlns:a16="http://schemas.microsoft.com/office/drawing/2014/main" val="10002"/>
                  </a:ext>
                </a:extLst>
              </a:tr>
              <a:tr h="518283">
                <a:tc>
                  <a:txBody>
                    <a:bodyPr/>
                    <a:lstStyle/>
                    <a:p>
                      <a:pPr marL="0" marR="0" lvl="0" indent="0" algn="l">
                        <a:lnSpc>
                          <a:spcPct val="100000"/>
                        </a:lnSpc>
                        <a:spcBef>
                          <a:spcPts val="0"/>
                        </a:spcBef>
                        <a:spcAft>
                          <a:spcPts val="0"/>
                        </a:spcAft>
                        <a:buNone/>
                      </a:pPr>
                      <a:r>
                        <a:rPr lang="en-US" sz="900" b="0" i="0" u="none" strike="noStrike" cap="none" noProof="0">
                          <a:solidFill>
                            <a:schemeClr val="tx1"/>
                          </a:solidFill>
                          <a:latin typeface="Calibri"/>
                        </a:rPr>
                        <a:t> There is a need for consistent implementation of small group instruction that targets students at multiple levels.</a:t>
                      </a:r>
                      <a:endParaRPr sz="1100">
                        <a:solidFill>
                          <a:schemeClr val="tx1"/>
                        </a:solidFill>
                      </a:endParaRPr>
                    </a:p>
                  </a:txBody>
                  <a:tcPr marL="76018" marR="76018" marT="38023" marB="38023"/>
                </a:tc>
                <a:extLst>
                  <a:ext uri="{0D108BD9-81ED-4DB2-BD59-A6C34878D82A}">
                    <a16:rowId xmlns:a16="http://schemas.microsoft.com/office/drawing/2014/main" val="10003"/>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solidFill>
                            <a:schemeClr val="tx1"/>
                          </a:solidFill>
                        </a:rPr>
                        <a:t>Why?</a:t>
                      </a:r>
                      <a:endParaRPr sz="900" u="none" strike="noStrike" cap="none">
                        <a:solidFill>
                          <a:schemeClr val="tx1"/>
                        </a:solidFill>
                      </a:endParaRPr>
                    </a:p>
                  </a:txBody>
                  <a:tcPr marL="76018" marR="76018" marT="38023" marB="38023"/>
                </a:tc>
                <a:extLst>
                  <a:ext uri="{0D108BD9-81ED-4DB2-BD59-A6C34878D82A}">
                    <a16:rowId xmlns:a16="http://schemas.microsoft.com/office/drawing/2014/main" val="10004"/>
                  </a:ext>
                </a:extLst>
              </a:tr>
              <a:tr h="518283">
                <a:tc>
                  <a:txBody>
                    <a:bodyPr/>
                    <a:lstStyle/>
                    <a:p>
                      <a:pPr marL="0" marR="0" lvl="0" indent="0" algn="l">
                        <a:lnSpc>
                          <a:spcPct val="100000"/>
                        </a:lnSpc>
                        <a:spcBef>
                          <a:spcPts val="0"/>
                        </a:spcBef>
                        <a:spcAft>
                          <a:spcPts val="0"/>
                        </a:spcAft>
                        <a:buNone/>
                      </a:pPr>
                      <a:r>
                        <a:rPr lang="en-US" sz="900" b="0" i="0" u="none" strike="noStrike" cap="none" noProof="0">
                          <a:solidFill>
                            <a:schemeClr val="tx1"/>
                          </a:solidFill>
                        </a:rPr>
                        <a:t>Teachers  require professional learning to push students  beyond basic computation and fluency.</a:t>
                      </a:r>
                      <a:endParaRPr sz="1100">
                        <a:solidFill>
                          <a:schemeClr val="tx1"/>
                        </a:solidFill>
                      </a:endParaRPr>
                    </a:p>
                  </a:txBody>
                  <a:tcPr marL="76018" marR="76018" marT="38023" marB="38023"/>
                </a:tc>
                <a:extLst>
                  <a:ext uri="{0D108BD9-81ED-4DB2-BD59-A6C34878D82A}">
                    <a16:rowId xmlns:a16="http://schemas.microsoft.com/office/drawing/2014/main" val="10005"/>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6"/>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76018" marR="76018" marT="38023" marB="38023"/>
                </a:tc>
                <a:extLst>
                  <a:ext uri="{0D108BD9-81ED-4DB2-BD59-A6C34878D82A}">
                    <a16:rowId xmlns:a16="http://schemas.microsoft.com/office/drawing/2014/main" val="10007"/>
                  </a:ext>
                </a:extLst>
              </a:tr>
              <a:tr h="282828">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8"/>
                  </a:ext>
                </a:extLst>
              </a:tr>
              <a:tr h="518283">
                <a:tc>
                  <a:txBody>
                    <a:bodyPr/>
                    <a:lstStyle/>
                    <a:p>
                      <a:pPr marL="0" marR="0" lvl="0" indent="0" algn="l">
                        <a:lnSpc>
                          <a:spcPct val="100000"/>
                        </a:lnSpc>
                        <a:spcBef>
                          <a:spcPts val="0"/>
                        </a:spcBef>
                        <a:spcAft>
                          <a:spcPts val="0"/>
                        </a:spcAft>
                        <a:buNone/>
                      </a:pPr>
                      <a:endParaRPr sz="900" b="0" i="0" u="none" strike="noStrike" cap="none" noProof="0">
                        <a:latin typeface="Calibri"/>
                      </a:endParaRPr>
                    </a:p>
                  </a:txBody>
                  <a:tcPr marL="76018" marR="76018" marT="38023" marB="38023"/>
                </a:tc>
                <a:extLst>
                  <a:ext uri="{0D108BD9-81ED-4DB2-BD59-A6C34878D82A}">
                    <a16:rowId xmlns:a16="http://schemas.microsoft.com/office/drawing/2014/main" val="10009"/>
                  </a:ext>
                </a:extLst>
              </a:tr>
            </a:tbl>
          </a:graphicData>
        </a:graphic>
      </p:graphicFrame>
      <p:graphicFrame>
        <p:nvGraphicFramePr>
          <p:cNvPr id="20" name="Google Shape;181;p4"/>
          <p:cNvGraphicFramePr/>
          <p:nvPr/>
        </p:nvGraphicFramePr>
        <p:xfrm>
          <a:off x="7613076" y="1472352"/>
          <a:ext cx="3040960" cy="3942707"/>
        </p:xfrm>
        <a:graphic>
          <a:graphicData uri="http://schemas.openxmlformats.org/drawingml/2006/table">
            <a:tbl>
              <a:tblPr firstRow="1" bandRow="1">
                <a:noFill/>
              </a:tblPr>
              <a:tblGrid>
                <a:gridCol w="3040960">
                  <a:extLst>
                    <a:ext uri="{9D8B030D-6E8A-4147-A177-3AD203B41FA5}">
                      <a16:colId xmlns:a16="http://schemas.microsoft.com/office/drawing/2014/main" val="20000"/>
                    </a:ext>
                  </a:extLst>
                </a:gridCol>
              </a:tblGrid>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0"/>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Families reluctant to send students in person because of ongoing pandemic</a:t>
                      </a:r>
                      <a:endParaRPr sz="900" u="none" strike="noStrike" cap="none"/>
                    </a:p>
                  </a:txBody>
                  <a:tcPr marL="76018" marR="76018" marT="38023" marB="38023"/>
                </a:tc>
                <a:extLst>
                  <a:ext uri="{0D108BD9-81ED-4DB2-BD59-A6C34878D82A}">
                    <a16:rowId xmlns:a16="http://schemas.microsoft.com/office/drawing/2014/main" val="10001"/>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2"/>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Small population of students who are transient due to homelessness</a:t>
                      </a:r>
                      <a:endParaRPr sz="900" u="none" strike="noStrike" cap="none"/>
                    </a:p>
                  </a:txBody>
                  <a:tcPr marL="76018" marR="76018" marT="38023" marB="38023"/>
                </a:tc>
                <a:extLst>
                  <a:ext uri="{0D108BD9-81ED-4DB2-BD59-A6C34878D82A}">
                    <a16:rowId xmlns:a16="http://schemas.microsoft.com/office/drawing/2014/main" val="10003"/>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4"/>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More consistent method to notify or contact parents when students are absent from school in a timely manner</a:t>
                      </a:r>
                      <a:endParaRPr sz="900" u="none" strike="noStrike" cap="none"/>
                    </a:p>
                  </a:txBody>
                  <a:tcPr marL="76018" marR="76018" marT="38023" marB="38023"/>
                </a:tc>
                <a:extLst>
                  <a:ext uri="{0D108BD9-81ED-4DB2-BD59-A6C34878D82A}">
                    <a16:rowId xmlns:a16="http://schemas.microsoft.com/office/drawing/2014/main" val="10005"/>
                  </a:ext>
                </a:extLst>
              </a:tr>
              <a:tr h="26711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a:t>
                      </a:r>
                      <a:endParaRPr sz="900" u="none" strike="noStrike" cap="none"/>
                    </a:p>
                  </a:txBody>
                  <a:tcPr marL="76018" marR="76018" marT="38023" marB="38023"/>
                </a:tc>
                <a:extLst>
                  <a:ext uri="{0D108BD9-81ED-4DB2-BD59-A6C34878D82A}">
                    <a16:rowId xmlns:a16="http://schemas.microsoft.com/office/drawing/2014/main" val="10006"/>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76018" marR="76018" marT="38023" marB="38023"/>
                </a:tc>
                <a:extLst>
                  <a:ext uri="{0D108BD9-81ED-4DB2-BD59-A6C34878D82A}">
                    <a16:rowId xmlns:a16="http://schemas.microsoft.com/office/drawing/2014/main" val="10007"/>
                  </a:ext>
                </a:extLst>
              </a:tr>
              <a:tr h="282828">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Why? </a:t>
                      </a:r>
                      <a:endParaRPr sz="900" u="none" strike="noStrike" cap="none"/>
                    </a:p>
                  </a:txBody>
                  <a:tcPr marL="76018" marR="76018" marT="38023" marB="38023"/>
                </a:tc>
                <a:extLst>
                  <a:ext uri="{0D108BD9-81ED-4DB2-BD59-A6C34878D82A}">
                    <a16:rowId xmlns:a16="http://schemas.microsoft.com/office/drawing/2014/main" val="10008"/>
                  </a:ext>
                </a:extLst>
              </a:tr>
              <a:tr h="518283">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76018" marR="76018" marT="38023" marB="38023"/>
                </a:tc>
                <a:extLst>
                  <a:ext uri="{0D108BD9-81ED-4DB2-BD59-A6C34878D82A}">
                    <a16:rowId xmlns:a16="http://schemas.microsoft.com/office/drawing/2014/main" val="10009"/>
                  </a:ext>
                </a:extLst>
              </a:tr>
            </a:tbl>
          </a:graphicData>
        </a:graphic>
      </p:graphicFrame>
      <p:sp>
        <p:nvSpPr>
          <p:cNvPr id="17" name="TextBox 16"/>
          <p:cNvSpPr txBox="1"/>
          <p:nvPr/>
        </p:nvSpPr>
        <p:spPr>
          <a:xfrm>
            <a:off x="5676769" y="1058723"/>
            <a:ext cx="1043751" cy="438582"/>
          </a:xfrm>
          <a:prstGeom prst="rect">
            <a:avLst/>
          </a:prstGeom>
          <a:noFill/>
        </p:spPr>
        <p:txBody>
          <a:bodyPr wrap="square" rtlCol="0">
            <a:spAutoFit/>
          </a:bodyPr>
          <a:lstStyle/>
          <a:p>
            <a:pPr algn="ctr"/>
            <a:r>
              <a:rPr lang="en-US" sz="1125">
                <a:hlinkClick r:id="rId4"/>
              </a:rPr>
              <a:t>Mapping Link</a:t>
            </a:r>
            <a:endParaRPr lang="en-US" sz="1125"/>
          </a:p>
        </p:txBody>
      </p:sp>
      <p:sp>
        <p:nvSpPr>
          <p:cNvPr id="18" name="TextBox 17"/>
          <p:cNvSpPr txBox="1"/>
          <p:nvPr/>
        </p:nvSpPr>
        <p:spPr>
          <a:xfrm>
            <a:off x="8699255" y="1062337"/>
            <a:ext cx="1043751" cy="438582"/>
          </a:xfrm>
          <a:prstGeom prst="rect">
            <a:avLst/>
          </a:prstGeom>
          <a:noFill/>
        </p:spPr>
        <p:txBody>
          <a:bodyPr wrap="square" rtlCol="0">
            <a:spAutoFit/>
          </a:bodyPr>
          <a:lstStyle/>
          <a:p>
            <a:pPr algn="ctr"/>
            <a:r>
              <a:rPr lang="en-US" sz="1125">
                <a:hlinkClick r:id="rId5"/>
              </a:rPr>
              <a:t>Mapping Link</a:t>
            </a:r>
            <a:endParaRPr lang="en-US" sz="1125"/>
          </a:p>
        </p:txBody>
      </p:sp>
    </p:spTree>
    <p:extLst>
      <p:ext uri="{BB962C8B-B14F-4D97-AF65-F5344CB8AC3E}">
        <p14:creationId xmlns:p14="http://schemas.microsoft.com/office/powerpoint/2010/main" val="2475984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p:nvPr/>
        </p:nvSpPr>
        <p:spPr>
          <a:xfrm>
            <a:off x="1524000" y="31610"/>
            <a:ext cx="9144000" cy="358706"/>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sp>
        <p:nvSpPr>
          <p:cNvPr id="189" name="Google Shape;189;p5"/>
          <p:cNvSpPr/>
          <p:nvPr/>
        </p:nvSpPr>
        <p:spPr>
          <a:xfrm>
            <a:off x="9959789" y="89974"/>
            <a:ext cx="5459" cy="241978"/>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90" name="Google Shape;190;p5"/>
          <p:cNvSpPr/>
          <p:nvPr/>
        </p:nvSpPr>
        <p:spPr>
          <a:xfrm>
            <a:off x="9234059" y="33224"/>
            <a:ext cx="1232438" cy="358575"/>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Goals </a:t>
            </a:r>
            <a:endParaRPr sz="1050" b="1"/>
          </a:p>
        </p:txBody>
      </p:sp>
      <p:sp>
        <p:nvSpPr>
          <p:cNvPr id="191" name="Google Shape;191;p5"/>
          <p:cNvSpPr/>
          <p:nvPr/>
        </p:nvSpPr>
        <p:spPr>
          <a:xfrm>
            <a:off x="1524000" y="40169"/>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375" b="1">
                <a:solidFill>
                  <a:schemeClr val="dk1"/>
                </a:solidFill>
              </a:rPr>
              <a:t>School Name: Usher-Collier</a:t>
            </a:r>
            <a:endParaRPr sz="1400" b="1">
              <a:solidFill>
                <a:schemeClr val="dk1"/>
              </a:solidFill>
            </a:endParaRPr>
          </a:p>
        </p:txBody>
      </p:sp>
      <p:graphicFrame>
        <p:nvGraphicFramePr>
          <p:cNvPr id="192" name="Google Shape;192;p5"/>
          <p:cNvGraphicFramePr/>
          <p:nvPr/>
        </p:nvGraphicFramePr>
        <p:xfrm>
          <a:off x="1524000" y="499972"/>
          <a:ext cx="9144000" cy="845123"/>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5039">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Our Overarching Needs</a:t>
                      </a:r>
                      <a:endParaRPr sz="1000" u="none" strike="noStrike" cap="none"/>
                    </a:p>
                  </a:txBody>
                  <a:tcPr marL="44997" marR="44997" marT="22509" marB="22509">
                    <a:lnB w="12700" cap="flat" cmpd="sng">
                      <a:solidFill>
                        <a:schemeClr val="lt1"/>
                      </a:solidFill>
                      <a:prstDash val="solid"/>
                      <a:round/>
                      <a:headEnd type="none" w="sm" len="sm"/>
                      <a:tailEnd type="none" w="sm" len="sm"/>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84">
                <a:tc>
                  <a:txBody>
                    <a:bodyPr/>
                    <a:lstStyle/>
                    <a:p>
                      <a:pPr marL="0" marR="0" lvl="0" indent="0" algn="ctr">
                        <a:lnSpc>
                          <a:spcPct val="100000"/>
                        </a:lnSpc>
                        <a:spcBef>
                          <a:spcPts val="0"/>
                        </a:spcBef>
                        <a:spcAft>
                          <a:spcPts val="0"/>
                        </a:spcAft>
                        <a:buNone/>
                      </a:pPr>
                      <a:r>
                        <a:rPr lang="en-US" sz="900" b="0" i="0" u="none" strike="noStrike" cap="none" noProof="0">
                          <a:solidFill>
                            <a:schemeClr val="tx1"/>
                          </a:solidFill>
                          <a:latin typeface="Calibri"/>
                        </a:rPr>
                        <a:t>Literacy:  19.0% percent of scholars scored proficient and above on the EOG GMAS</a:t>
                      </a:r>
                      <a:r>
                        <a:rPr lang="en-US" sz="900" u="none" strike="noStrike" cap="none">
                          <a:solidFill>
                            <a:schemeClr val="tx1"/>
                          </a:solidFill>
                        </a:rPr>
                        <a:t>LITERACY</a:t>
                      </a:r>
                    </a:p>
                    <a:p>
                      <a:pPr marL="0" marR="0" lvl="0" indent="0" algn="ctr" rtl="0">
                        <a:lnSpc>
                          <a:spcPct val="100000"/>
                        </a:lnSpc>
                        <a:spcBef>
                          <a:spcPts val="0"/>
                        </a:spcBef>
                        <a:spcAft>
                          <a:spcPts val="0"/>
                        </a:spcAft>
                        <a:buClr>
                          <a:schemeClr val="dk1"/>
                        </a:buClr>
                        <a:buSzPts val="1000"/>
                        <a:buFont typeface="Arial"/>
                        <a:buNone/>
                      </a:pPr>
                      <a:endParaRPr sz="900" u="none" strike="noStrike" cap="none">
                        <a:solidFill>
                          <a:schemeClr val="tx1"/>
                        </a:solidFill>
                      </a:endParaRP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a:lnSpc>
                          <a:spcPct val="100000"/>
                        </a:lnSpc>
                        <a:spcBef>
                          <a:spcPts val="0"/>
                        </a:spcBef>
                        <a:spcAft>
                          <a:spcPts val="0"/>
                        </a:spcAft>
                        <a:buNone/>
                      </a:pPr>
                      <a:r>
                        <a:rPr lang="en-US" sz="900" b="0" i="0" u="none" strike="noStrike" cap="none" noProof="0">
                          <a:solidFill>
                            <a:schemeClr val="tx1"/>
                          </a:solidFill>
                          <a:latin typeface="Calibri"/>
                        </a:rPr>
                        <a:t>Students scoring in the  proficient category and above on  EOG GMAS Mathematics in school year 2021 decreased by 6 percentage points from school year 2019</a:t>
                      </a:r>
                      <a:endParaRPr lang="en-US" sz="1100">
                        <a:solidFill>
                          <a:schemeClr val="tx1"/>
                        </a:solidFill>
                      </a:endParaRP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19"/>
                      </a:srgbClr>
                    </a:solidFill>
                  </a:tcPr>
                </a:tc>
                <a:tc>
                  <a:txBody>
                    <a:bodyPr/>
                    <a:lstStyle/>
                    <a:p>
                      <a:pPr marL="0" marR="0" lvl="0" indent="0" algn="l">
                        <a:lnSpc>
                          <a:spcPct val="100000"/>
                        </a:lnSpc>
                        <a:spcBef>
                          <a:spcPts val="0"/>
                        </a:spcBef>
                        <a:spcAft>
                          <a:spcPts val="0"/>
                        </a:spcAft>
                        <a:buNone/>
                      </a:pPr>
                      <a:r>
                        <a:rPr lang="en-US" sz="900" b="0" i="0" u="none" strike="noStrike" cap="none" noProof="0">
                          <a:solidFill>
                            <a:schemeClr val="tx1"/>
                          </a:solidFill>
                          <a:latin typeface="Calibri"/>
                        </a:rPr>
                        <a:t>Increase students attending school at least 90% of the days enrolled because only 58% of students in 2021 attended school at least 90% of the days enrolled.</a:t>
                      </a:r>
                      <a:endParaRPr lang="en-US" sz="1100">
                        <a:solidFill>
                          <a:schemeClr val="tx1"/>
                        </a:solidFill>
                      </a:endParaRP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grpSp>
        <p:nvGrpSpPr>
          <p:cNvPr id="193" name="Google Shape;193;p5"/>
          <p:cNvGrpSpPr/>
          <p:nvPr/>
        </p:nvGrpSpPr>
        <p:grpSpPr>
          <a:xfrm>
            <a:off x="9596936" y="89974"/>
            <a:ext cx="244703" cy="243234"/>
            <a:chOff x="3798613" y="3080850"/>
            <a:chExt cx="372881" cy="370643"/>
          </a:xfrm>
        </p:grpSpPr>
        <p:sp>
          <p:nvSpPr>
            <p:cNvPr id="194" name="Google Shape;194;p5"/>
            <p:cNvSpPr/>
            <p:nvPr/>
          </p:nvSpPr>
          <p:spPr>
            <a:xfrm>
              <a:off x="3807306" y="3081992"/>
              <a:ext cx="364188" cy="369501"/>
            </a:xfrm>
            <a:prstGeom prst="ellipse">
              <a:avLst/>
            </a:prstGeom>
            <a:noFill/>
            <a:ln w="38100" cap="flat" cmpd="sng">
              <a:solidFill>
                <a:srgbClr val="A552D9"/>
              </a:solidFill>
              <a:prstDash val="solid"/>
              <a:round/>
              <a:headEnd type="none" w="sm" len="sm"/>
              <a:tailEnd type="none" w="sm" len="sm"/>
            </a:ln>
          </p:spPr>
          <p:txBody>
            <a:bodyPr spcFirstLastPara="1" wrap="square" lIns="79997" tIns="39988" rIns="79997" bIns="39988" anchor="ctr" anchorCtr="0">
              <a:noAutofit/>
            </a:bodyPr>
            <a:lstStyle/>
            <a:p>
              <a:pPr algn="ctr">
                <a:buSzPts val="1050"/>
              </a:pPr>
              <a:endParaRPr sz="919">
                <a:solidFill>
                  <a:srgbClr val="FFFFFF"/>
                </a:solidFill>
              </a:endParaRPr>
            </a:p>
          </p:txBody>
        </p:sp>
        <p:sp>
          <p:nvSpPr>
            <p:cNvPr id="195" name="Google Shape;195;p5"/>
            <p:cNvSpPr/>
            <p:nvPr/>
          </p:nvSpPr>
          <p:spPr>
            <a:xfrm>
              <a:off x="3883331" y="3162965"/>
              <a:ext cx="203445" cy="206413"/>
            </a:xfrm>
            <a:prstGeom prst="ellipse">
              <a:avLst/>
            </a:prstGeom>
            <a:noFill/>
            <a:ln w="38100" cap="flat" cmpd="sng">
              <a:solidFill>
                <a:srgbClr val="A552D9"/>
              </a:solidFill>
              <a:prstDash val="solid"/>
              <a:round/>
              <a:headEnd type="none" w="sm" len="sm"/>
              <a:tailEnd type="none" w="sm" len="sm"/>
            </a:ln>
          </p:spPr>
          <p:txBody>
            <a:bodyPr spcFirstLastPara="1" wrap="square" lIns="79997" tIns="39988" rIns="79997" bIns="39988" anchor="ctr" anchorCtr="0">
              <a:noAutofit/>
            </a:bodyPr>
            <a:lstStyle/>
            <a:p>
              <a:pPr algn="ctr">
                <a:buSzPts val="1050"/>
              </a:pPr>
              <a:endParaRPr sz="919">
                <a:solidFill>
                  <a:srgbClr val="FFFFFF"/>
                </a:solidFill>
              </a:endParaRPr>
            </a:p>
          </p:txBody>
        </p:sp>
        <p:cxnSp>
          <p:nvCxnSpPr>
            <p:cNvPr id="196" name="Google Shape;196;p5"/>
            <p:cNvCxnSpPr/>
            <p:nvPr/>
          </p:nvCxnSpPr>
          <p:spPr>
            <a:xfrm>
              <a:off x="3798613" y="3080850"/>
              <a:ext cx="210209" cy="197407"/>
            </a:xfrm>
            <a:prstGeom prst="straightConnector1">
              <a:avLst/>
            </a:prstGeom>
            <a:noFill/>
            <a:ln w="28575" cap="flat" cmpd="sng">
              <a:solidFill>
                <a:srgbClr val="A552D9"/>
              </a:solidFill>
              <a:prstDash val="solid"/>
              <a:round/>
              <a:headEnd type="none" w="sm" len="sm"/>
              <a:tailEnd type="triangle" w="med" len="med"/>
            </a:ln>
          </p:spPr>
        </p:cxnSp>
      </p:grpSp>
      <p:graphicFrame>
        <p:nvGraphicFramePr>
          <p:cNvPr id="197" name="Google Shape;197;p5"/>
          <p:cNvGraphicFramePr/>
          <p:nvPr/>
        </p:nvGraphicFramePr>
        <p:xfrm>
          <a:off x="1524000" y="5256155"/>
          <a:ext cx="9144000" cy="1643084"/>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2666">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Progress Monitoring Measures</a:t>
                      </a:r>
                      <a:endParaRPr sz="1000" u="none" strike="noStrike" cap="none"/>
                    </a:p>
                  </a:txBody>
                  <a:tcPr marL="44997" marR="44997" marT="22509" marB="22509">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21369">
                <a:tc>
                  <a:txBody>
                    <a:bodyPr/>
                    <a:lstStyle/>
                    <a:p>
                      <a:pPr lvl="0" algn="l">
                        <a:lnSpc>
                          <a:spcPct val="100000"/>
                        </a:lnSpc>
                        <a:spcBef>
                          <a:spcPts val="0"/>
                        </a:spcBef>
                        <a:spcAft>
                          <a:spcPts val="0"/>
                        </a:spcAft>
                        <a:buNone/>
                      </a:pPr>
                      <a:endParaRPr lang="en-US" sz="1100"/>
                    </a:p>
                    <a:p>
                      <a:pPr lvl="0" algn="l">
                        <a:lnSpc>
                          <a:spcPct val="100000"/>
                        </a:lnSpc>
                        <a:spcBef>
                          <a:spcPts val="0"/>
                        </a:spcBef>
                        <a:spcAft>
                          <a:spcPts val="0"/>
                        </a:spcAft>
                        <a:buNone/>
                      </a:pPr>
                      <a:endParaRPr lang="en-US" sz="900" b="0" i="0" u="none" strike="noStrike" cap="none" noProof="0">
                        <a:latin typeface="Calibri"/>
                      </a:endParaRPr>
                    </a:p>
                    <a:p>
                      <a:pPr lvl="0" algn="l">
                        <a:lnSpc>
                          <a:spcPct val="100000"/>
                        </a:lnSpc>
                        <a:spcBef>
                          <a:spcPts val="0"/>
                        </a:spcBef>
                        <a:spcAft>
                          <a:spcPts val="0"/>
                        </a:spcAft>
                        <a:buNone/>
                      </a:pPr>
                      <a:endParaRPr lang="en-US" sz="900" b="0" i="0" u="none" strike="noStrike" cap="none" noProof="0">
                        <a:latin typeface="Calibri"/>
                      </a:endParaRPr>
                    </a:p>
                    <a:p>
                      <a:pPr lvl="0" algn="l">
                        <a:lnSpc>
                          <a:spcPct val="100000"/>
                        </a:lnSpc>
                        <a:spcBef>
                          <a:spcPts val="0"/>
                        </a:spcBef>
                        <a:spcAft>
                          <a:spcPts val="0"/>
                        </a:spcAft>
                        <a:buNone/>
                      </a:pPr>
                      <a:r>
                        <a:rPr lang="en-US" sz="900" b="0" i="0" u="none" strike="noStrike" cap="none" noProof="0">
                          <a:latin typeface="Calibri"/>
                        </a:rPr>
                        <a:t> MAP Reading Fluency and Growth,  </a:t>
                      </a:r>
                      <a:r>
                        <a:rPr lang="en-US" sz="900" b="0" i="0" u="none" strike="noStrike" cap="none" noProof="0" err="1">
                          <a:latin typeface="Calibri"/>
                        </a:rPr>
                        <a:t>iRead</a:t>
                      </a:r>
                      <a:r>
                        <a:rPr lang="en-US" sz="900" b="0" i="0" u="none" strike="noStrike" cap="none" noProof="0">
                          <a:latin typeface="Calibri"/>
                        </a:rPr>
                        <a:t>, Read 180,  </a:t>
                      </a:r>
                      <a:r>
                        <a:rPr lang="en-US" sz="900" b="0" i="0" u="none" strike="noStrike" cap="none" noProof="0" err="1">
                          <a:latin typeface="Calibri"/>
                        </a:rPr>
                        <a:t>Fundations</a:t>
                      </a:r>
                      <a:r>
                        <a:rPr lang="en-US" sz="900" b="0" i="0" u="none" strike="noStrike" cap="none" noProof="0">
                          <a:latin typeface="Calibri"/>
                        </a:rPr>
                        <a:t> Unit Assessments, weekly assessments, data trackers, comprehension assessments</a:t>
                      </a:r>
                      <a:endParaRPr lang="en-US" sz="1100"/>
                    </a:p>
                    <a:p>
                      <a:pPr marL="457200" marR="0" lvl="0" indent="-228600" algn="l">
                        <a:lnSpc>
                          <a:spcPct val="100000"/>
                        </a:lnSpc>
                        <a:spcBef>
                          <a:spcPts val="0"/>
                        </a:spcBef>
                        <a:spcAft>
                          <a:spcPts val="0"/>
                        </a:spcAft>
                        <a:buNone/>
                      </a:pPr>
                      <a:br>
                        <a:rPr lang="en-US" sz="1100"/>
                      </a:br>
                      <a:endParaRPr sz="1100"/>
                    </a:p>
                  </a:txBody>
                  <a:tcPr marL="44997" marR="44997" marT="22509" marB="22509" anchor="ctr">
                    <a:solidFill>
                      <a:srgbClr val="990099">
                        <a:alpha val="40000"/>
                      </a:srgbClr>
                    </a:solidFill>
                  </a:tcPr>
                </a:tc>
                <a:tc>
                  <a:txBody>
                    <a:bodyPr/>
                    <a:lstStyle/>
                    <a:p>
                      <a:pPr lvl="0" algn="l">
                        <a:lnSpc>
                          <a:spcPct val="100000"/>
                        </a:lnSpc>
                        <a:spcBef>
                          <a:spcPts val="0"/>
                        </a:spcBef>
                        <a:spcAft>
                          <a:spcPts val="0"/>
                        </a:spcAft>
                        <a:buNone/>
                      </a:pPr>
                      <a:endParaRPr lang="en-US" sz="900" b="0" i="0" u="none" strike="noStrike" cap="none" noProof="0">
                        <a:latin typeface="Calibri"/>
                      </a:endParaRPr>
                    </a:p>
                    <a:p>
                      <a:pPr lvl="0" algn="l">
                        <a:lnSpc>
                          <a:spcPct val="100000"/>
                        </a:lnSpc>
                        <a:spcBef>
                          <a:spcPts val="0"/>
                        </a:spcBef>
                        <a:spcAft>
                          <a:spcPts val="0"/>
                        </a:spcAft>
                        <a:buNone/>
                      </a:pPr>
                      <a:endParaRPr lang="en-US" sz="900" b="0" i="0" u="none" strike="noStrike" cap="none" noProof="0">
                        <a:latin typeface="Calibri"/>
                      </a:endParaRPr>
                    </a:p>
                    <a:p>
                      <a:pPr lvl="0" algn="l">
                        <a:lnSpc>
                          <a:spcPct val="100000"/>
                        </a:lnSpc>
                        <a:spcBef>
                          <a:spcPts val="0"/>
                        </a:spcBef>
                        <a:spcAft>
                          <a:spcPts val="0"/>
                        </a:spcAft>
                        <a:buNone/>
                      </a:pPr>
                      <a:endParaRPr lang="en-US" sz="900" b="0" i="0" u="none" strike="noStrike" cap="none" noProof="0">
                        <a:latin typeface="Calibri"/>
                      </a:endParaRPr>
                    </a:p>
                    <a:p>
                      <a:pPr lvl="0" algn="l">
                        <a:lnSpc>
                          <a:spcPct val="100000"/>
                        </a:lnSpc>
                        <a:spcBef>
                          <a:spcPts val="0"/>
                        </a:spcBef>
                        <a:spcAft>
                          <a:spcPts val="0"/>
                        </a:spcAft>
                        <a:buNone/>
                      </a:pPr>
                      <a:r>
                        <a:rPr lang="en-US" sz="900" b="0" i="0" u="none" strike="noStrike" cap="none" noProof="0">
                          <a:latin typeface="Calibri"/>
                        </a:rPr>
                        <a:t>MAP Growth Assessment, progress data, Do The Math Module Assessments (Data Profile Sheets), Unit Assessments (Pre/Post), Common Assessments (school created) formative assessments (units of study)</a:t>
                      </a:r>
                      <a:endParaRPr lang="en-US" sz="1100"/>
                    </a:p>
                    <a:p>
                      <a:pPr marL="457200" marR="0" lvl="0" indent="-228600" algn="l">
                        <a:lnSpc>
                          <a:spcPct val="100000"/>
                        </a:lnSpc>
                        <a:spcBef>
                          <a:spcPts val="0"/>
                        </a:spcBef>
                        <a:spcAft>
                          <a:spcPts val="0"/>
                        </a:spcAft>
                        <a:buNone/>
                      </a:pPr>
                      <a:br>
                        <a:rPr lang="en-US" sz="1100"/>
                      </a:br>
                      <a:endParaRPr sz="1100"/>
                    </a:p>
                  </a:txBody>
                  <a:tcPr marL="44997" marR="44997" marT="22509" marB="22509" anchor="ctr">
                    <a:solidFill>
                      <a:srgbClr val="990099">
                        <a:alpha val="29019"/>
                      </a:srgbClr>
                    </a:solidFill>
                  </a:tcPr>
                </a:tc>
                <a:tc>
                  <a:txBody>
                    <a:bodyPr/>
                    <a:lstStyle/>
                    <a:p>
                      <a:pPr marL="457200" marR="0" lvl="0" indent="-228600" algn="l" rtl="0">
                        <a:lnSpc>
                          <a:spcPct val="100000"/>
                        </a:lnSpc>
                        <a:spcBef>
                          <a:spcPts val="0"/>
                        </a:spcBef>
                        <a:spcAft>
                          <a:spcPts val="0"/>
                        </a:spcAft>
                        <a:buClr>
                          <a:srgbClr val="000000"/>
                        </a:buClr>
                        <a:buSzPts val="1000"/>
                        <a:buFont typeface="Arial"/>
                        <a:buNone/>
                      </a:pPr>
                      <a:r>
                        <a:rPr lang="en-US" sz="900" u="none" strike="noStrike" cap="none"/>
                        <a:t>Apsgraphs.com (Attendance), CARE Team, monthly attendance PL with teachers and social worker</a:t>
                      </a:r>
                      <a:endParaRPr sz="900" u="none" strike="noStrike" cap="none"/>
                    </a:p>
                  </a:txBody>
                  <a:tcPr marL="44997" marR="44997" marT="22509" marB="22509" anchor="ctr">
                    <a:solidFill>
                      <a:srgbClr val="990099">
                        <a:alpha val="20000"/>
                      </a:srgbClr>
                    </a:solidFill>
                  </a:tcPr>
                </a:tc>
                <a:extLst>
                  <a:ext uri="{0D108BD9-81ED-4DB2-BD59-A6C34878D82A}">
                    <a16:rowId xmlns:a16="http://schemas.microsoft.com/office/drawing/2014/main" val="10001"/>
                  </a:ext>
                </a:extLst>
              </a:tr>
            </a:tbl>
          </a:graphicData>
        </a:graphic>
      </p:graphicFrame>
      <p:graphicFrame>
        <p:nvGraphicFramePr>
          <p:cNvPr id="198" name="Google Shape;198;p5"/>
          <p:cNvGraphicFramePr/>
          <p:nvPr/>
        </p:nvGraphicFramePr>
        <p:xfrm>
          <a:off x="1524000" y="1712592"/>
          <a:ext cx="9144000" cy="1756115"/>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0602">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latin typeface="Arial"/>
                          <a:ea typeface="Arial"/>
                          <a:cs typeface="Arial"/>
                          <a:sym typeface="Arial"/>
                        </a:rPr>
                        <a:t>SMART Goals (Elementary/Middle School)</a:t>
                      </a:r>
                      <a:endParaRPr sz="1000" u="none" strike="noStrike" cap="none">
                        <a:latin typeface="Arial"/>
                        <a:ea typeface="Arial"/>
                        <a:cs typeface="Arial"/>
                        <a:sym typeface="Arial"/>
                      </a:endParaRPr>
                    </a:p>
                  </a:txBody>
                  <a:tcPr marL="44997" marR="44997" marT="22509" marB="22509">
                    <a:lnB w="12700"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55513">
                <a:tc>
                  <a:txBody>
                    <a:bodyPr/>
                    <a:lstStyle/>
                    <a:p>
                      <a:pPr lvl="0" algn="ctr">
                        <a:lnSpc>
                          <a:spcPct val="100000"/>
                        </a:lnSpc>
                        <a:spcBef>
                          <a:spcPts val="0"/>
                        </a:spcBef>
                        <a:spcAft>
                          <a:spcPts val="0"/>
                        </a:spcAft>
                        <a:buNone/>
                      </a:pPr>
                      <a:r>
                        <a:rPr lang="en-US" sz="900" b="1" i="0" u="none" strike="noStrike" cap="none" noProof="0"/>
                        <a:t>Increase the percent of students in grades 3-5  scoring in the proficient and above categories by 3 percentage points from 19% in SY 2022 to 22% in SY 2023 on the End of Grade  Georgia Milestones Assessment </a:t>
                      </a:r>
                      <a:endParaRPr lang="en-US" sz="900" b="0" i="0" u="none" strike="noStrike" cap="none" noProof="0"/>
                    </a:p>
                    <a:p>
                      <a:pPr marL="0" marR="0" lvl="0" indent="0" algn="ctr">
                        <a:lnSpc>
                          <a:spcPct val="123808"/>
                        </a:lnSpc>
                        <a:spcBef>
                          <a:spcPts val="0"/>
                        </a:spcBef>
                        <a:spcAft>
                          <a:spcPts val="0"/>
                        </a:spcAft>
                        <a:buSzPts val="1050"/>
                        <a:buFont typeface="Arial"/>
                        <a:buNone/>
                      </a:pPr>
                      <a:endParaRPr sz="900" b="1" u="none" strike="noStrike" cap="none">
                        <a:solidFill>
                          <a:srgbClr val="000000"/>
                        </a:solidFill>
                        <a:latin typeface="Arial"/>
                        <a:ea typeface="Arial"/>
                        <a:cs typeface="Arial"/>
                        <a:sym typeface="Arial"/>
                      </a:endParaRPr>
                    </a:p>
                  </a:txBody>
                  <a:tcPr marL="44997" marR="44997" marT="22509" marB="22509"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40000"/>
                      </a:srgbClr>
                    </a:solidFill>
                  </a:tcPr>
                </a:tc>
                <a:tc>
                  <a:txBody>
                    <a:bodyPr/>
                    <a:lstStyle/>
                    <a:p>
                      <a:pPr lvl="0" algn="ctr">
                        <a:lnSpc>
                          <a:spcPct val="100000"/>
                        </a:lnSpc>
                        <a:spcBef>
                          <a:spcPts val="0"/>
                        </a:spcBef>
                        <a:spcAft>
                          <a:spcPts val="0"/>
                        </a:spcAft>
                        <a:buNone/>
                      </a:pPr>
                      <a:endParaRPr lang="en-US" sz="900" b="1" i="0" u="none" strike="noStrike" cap="none" noProof="0"/>
                    </a:p>
                    <a:p>
                      <a:pPr lvl="0" algn="ctr">
                        <a:lnSpc>
                          <a:spcPct val="100000"/>
                        </a:lnSpc>
                        <a:spcBef>
                          <a:spcPts val="0"/>
                        </a:spcBef>
                        <a:spcAft>
                          <a:spcPts val="0"/>
                        </a:spcAft>
                        <a:buNone/>
                      </a:pPr>
                      <a:endParaRPr lang="en-US" sz="900" b="1" i="0" u="none" strike="noStrike" cap="none" noProof="0"/>
                    </a:p>
                    <a:p>
                      <a:pPr lvl="0" algn="ctr">
                        <a:lnSpc>
                          <a:spcPct val="100000"/>
                        </a:lnSpc>
                        <a:spcBef>
                          <a:spcPts val="0"/>
                        </a:spcBef>
                        <a:spcAft>
                          <a:spcPts val="0"/>
                        </a:spcAft>
                        <a:buNone/>
                      </a:pPr>
                      <a:r>
                        <a:rPr lang="en-US" sz="900" b="1" i="0" u="none" strike="noStrike" cap="none" noProof="0"/>
                        <a:t>Increase the percent of students in grades 3-5  scoring in the proficient and above categories by 3 percentage points from 13% in SY 2022 to 16% SY 2023 on the End of Grade  Georgia Milestones Assessment </a:t>
                      </a:r>
                      <a:endParaRPr lang="en-US" sz="1100"/>
                    </a:p>
                    <a:p>
                      <a:pPr marL="0" marR="0" lvl="0" indent="0" algn="ctr">
                        <a:lnSpc>
                          <a:spcPct val="123808"/>
                        </a:lnSpc>
                        <a:spcBef>
                          <a:spcPts val="0"/>
                        </a:spcBef>
                        <a:spcAft>
                          <a:spcPts val="0"/>
                        </a:spcAft>
                        <a:buNone/>
                      </a:pPr>
                      <a:br>
                        <a:rPr lang="en-US" sz="1100"/>
                      </a:br>
                      <a:endParaRPr sz="1100">
                        <a:sym typeface="Arial"/>
                      </a:endParaRPr>
                    </a:p>
                  </a:txBody>
                  <a:tcPr marL="44997" marR="44997" marT="22509" marB="22509"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29019"/>
                      </a:srgbClr>
                    </a:solidFill>
                  </a:tcPr>
                </a:tc>
                <a:tc>
                  <a:txBody>
                    <a:bodyPr/>
                    <a:lstStyle/>
                    <a:p>
                      <a:pPr marL="0" marR="0" lvl="0" indent="0" algn="ctr">
                        <a:lnSpc>
                          <a:spcPct val="100000"/>
                        </a:lnSpc>
                        <a:spcBef>
                          <a:spcPts val="0"/>
                        </a:spcBef>
                        <a:spcAft>
                          <a:spcPts val="0"/>
                        </a:spcAft>
                        <a:buNone/>
                      </a:pPr>
                      <a:r>
                        <a:rPr lang="en-US" sz="900" b="1" i="0" u="none" strike="noStrike" cap="none" noProof="0"/>
                        <a:t>The percentage of chronically absent students will decrease by 5 percentage points from 42% in May 2022 to 37% by May 2023.</a:t>
                      </a:r>
                      <a:endParaRPr lang="en-US" sz="1100" b="1"/>
                    </a:p>
                  </a:txBody>
                  <a:tcPr marL="44997" marR="44997" marT="22509" marB="22509"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20000"/>
                      </a:srgbClr>
                    </a:solidFill>
                  </a:tcPr>
                </a:tc>
                <a:extLst>
                  <a:ext uri="{0D108BD9-81ED-4DB2-BD59-A6C34878D82A}">
                    <a16:rowId xmlns:a16="http://schemas.microsoft.com/office/drawing/2014/main" val="10001"/>
                  </a:ext>
                </a:extLst>
              </a:tr>
            </a:tbl>
          </a:graphicData>
        </a:graphic>
      </p:graphicFrame>
      <p:graphicFrame>
        <p:nvGraphicFramePr>
          <p:cNvPr id="199" name="Google Shape;199;p5"/>
          <p:cNvGraphicFramePr/>
          <p:nvPr/>
        </p:nvGraphicFramePr>
        <p:xfrm>
          <a:off x="1524000" y="3472032"/>
          <a:ext cx="9144000" cy="1615605"/>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5039">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latin typeface="Arial"/>
                          <a:ea typeface="Arial"/>
                          <a:cs typeface="Arial"/>
                          <a:sym typeface="Arial"/>
                        </a:rPr>
                        <a:t>SMART Goals (High School)</a:t>
                      </a:r>
                      <a:endParaRPr sz="1000" u="none" strike="noStrike" cap="none">
                        <a:latin typeface="Arial"/>
                        <a:ea typeface="Arial"/>
                        <a:cs typeface="Arial"/>
                        <a:sym typeface="Arial"/>
                      </a:endParaRPr>
                    </a:p>
                  </a:txBody>
                  <a:tcPr marL="44997" marR="44997" marT="22509" marB="22509"/>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10566">
                <a:tc>
                  <a:txBody>
                    <a:bodyPr/>
                    <a:lstStyle/>
                    <a:p>
                      <a:pPr marL="0" marR="0" lvl="0" indent="0" algn="ctr" rtl="0">
                        <a:lnSpc>
                          <a:spcPct val="115000"/>
                        </a:lnSpc>
                        <a:spcBef>
                          <a:spcPts val="0"/>
                        </a:spcBef>
                        <a:spcAft>
                          <a:spcPts val="0"/>
                        </a:spcAft>
                        <a:buClr>
                          <a:srgbClr val="000000"/>
                        </a:buClr>
                        <a:buSzPts val="1100"/>
                        <a:buFont typeface="Arial"/>
                        <a:buNone/>
                      </a:pPr>
                      <a:endParaRPr sz="900" b="1" u="none" strike="noStrike" cap="none">
                        <a:latin typeface="Arial"/>
                        <a:ea typeface="Arial"/>
                        <a:cs typeface="Arial"/>
                        <a:sym typeface="Arial"/>
                      </a:endParaRPr>
                    </a:p>
                  </a:txBody>
                  <a:tcPr marL="44997" marR="44997" marT="22509" marB="22509" anchor="ctr">
                    <a:solidFill>
                      <a:srgbClr val="990099">
                        <a:alpha val="40000"/>
                      </a:srgbClr>
                    </a:solidFill>
                  </a:tcPr>
                </a:tc>
                <a:tc>
                  <a:txBody>
                    <a:bodyPr/>
                    <a:lstStyle/>
                    <a:p>
                      <a:pPr marL="0" marR="0" lvl="0" indent="0" algn="ctr" rtl="0">
                        <a:lnSpc>
                          <a:spcPct val="115000"/>
                        </a:lnSpc>
                        <a:spcBef>
                          <a:spcPts val="0"/>
                        </a:spcBef>
                        <a:spcAft>
                          <a:spcPts val="0"/>
                        </a:spcAft>
                        <a:buClr>
                          <a:srgbClr val="000000"/>
                        </a:buClr>
                        <a:buSzPts val="1100"/>
                        <a:buFont typeface="Arial"/>
                        <a:buNone/>
                      </a:pPr>
                      <a:endParaRPr sz="800" b="1" u="none" strike="noStrike" cap="none">
                        <a:latin typeface="Arial"/>
                        <a:ea typeface="Arial"/>
                        <a:cs typeface="Arial"/>
                        <a:sym typeface="Arial"/>
                      </a:endParaRPr>
                    </a:p>
                  </a:txBody>
                  <a:tcPr marL="44997" marR="44997" marT="22509" marB="22509" anchor="ctr">
                    <a:solidFill>
                      <a:srgbClr val="990099">
                        <a:alpha val="29019"/>
                      </a:srgbClr>
                    </a:solidFill>
                  </a:tcPr>
                </a:tc>
                <a:tc>
                  <a:txBody>
                    <a:bodyPr/>
                    <a:lstStyle/>
                    <a:p>
                      <a:pPr marL="0" marR="0" lvl="0" indent="0" algn="ctr" rtl="0">
                        <a:lnSpc>
                          <a:spcPct val="100000"/>
                        </a:lnSpc>
                        <a:spcBef>
                          <a:spcPts val="0"/>
                        </a:spcBef>
                        <a:spcAft>
                          <a:spcPts val="0"/>
                        </a:spcAft>
                        <a:buClr>
                          <a:srgbClr val="000000"/>
                        </a:buClr>
                        <a:buSzPts val="1050"/>
                        <a:buFont typeface="Arial"/>
                        <a:buNone/>
                      </a:pPr>
                      <a:endParaRPr sz="900" b="1" u="none" strike="noStrike" cap="none">
                        <a:latin typeface="Arial"/>
                        <a:ea typeface="Arial"/>
                        <a:cs typeface="Arial"/>
                        <a:sym typeface="Arial"/>
                      </a:endParaRPr>
                    </a:p>
                  </a:txBody>
                  <a:tcPr marL="44997" marR="44997" marT="22509" marB="22509" anchor="ctr">
                    <a:solidFill>
                      <a:srgbClr val="990099">
                        <a:alpha val="20000"/>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p:nvPr/>
        </p:nvSpPr>
        <p:spPr>
          <a:xfrm>
            <a:off x="1524000" y="64956"/>
            <a:ext cx="9144000" cy="315062"/>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sp>
        <p:nvSpPr>
          <p:cNvPr id="205" name="Google Shape;205;p6"/>
          <p:cNvSpPr/>
          <p:nvPr/>
        </p:nvSpPr>
        <p:spPr>
          <a:xfrm>
            <a:off x="8738259" y="32020"/>
            <a:ext cx="5459" cy="241978"/>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206" name="Google Shape;206;p6"/>
          <p:cNvSpPr/>
          <p:nvPr/>
        </p:nvSpPr>
        <p:spPr>
          <a:xfrm>
            <a:off x="8891106" y="5424"/>
            <a:ext cx="908250" cy="358575"/>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Action Plans</a:t>
            </a:r>
            <a:endParaRPr sz="1050" b="1"/>
          </a:p>
        </p:txBody>
      </p:sp>
      <p:sp>
        <p:nvSpPr>
          <p:cNvPr id="207" name="Google Shape;207;p6"/>
          <p:cNvSpPr/>
          <p:nvPr/>
        </p:nvSpPr>
        <p:spPr>
          <a:xfrm>
            <a:off x="2095500" y="37705"/>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375" b="1">
                <a:solidFill>
                  <a:schemeClr val="dk1"/>
                </a:solidFill>
              </a:rPr>
              <a:t>Usher-Collier</a:t>
            </a:r>
          </a:p>
        </p:txBody>
      </p:sp>
      <p:grpSp>
        <p:nvGrpSpPr>
          <p:cNvPr id="208" name="Google Shape;208;p6"/>
          <p:cNvGrpSpPr/>
          <p:nvPr/>
        </p:nvGrpSpPr>
        <p:grpSpPr>
          <a:xfrm>
            <a:off x="8278664" y="85116"/>
            <a:ext cx="323126" cy="248776"/>
            <a:chOff x="8092231" y="1622475"/>
            <a:chExt cx="307997" cy="237107"/>
          </a:xfrm>
        </p:grpSpPr>
        <p:sp>
          <p:nvSpPr>
            <p:cNvPr id="209" name="Google Shape;209;p6"/>
            <p:cNvSpPr/>
            <p:nvPr/>
          </p:nvSpPr>
          <p:spPr>
            <a:xfrm>
              <a:off x="8092231" y="1622475"/>
              <a:ext cx="209497" cy="205116"/>
            </a:xfrm>
            <a:custGeom>
              <a:avLst/>
              <a:gdLst/>
              <a:ahLst/>
              <a:cxnLst/>
              <a:rect l="l" t="t" r="r" b="b"/>
              <a:pathLst>
                <a:path w="11142" h="10909" extrusionOk="0">
                  <a:moveTo>
                    <a:pt x="5571" y="2703"/>
                  </a:moveTo>
                  <a:cubicBezTo>
                    <a:pt x="7073" y="2703"/>
                    <a:pt x="8307" y="3937"/>
                    <a:pt x="8307" y="5438"/>
                  </a:cubicBezTo>
                  <a:cubicBezTo>
                    <a:pt x="8307" y="6972"/>
                    <a:pt x="7073" y="8207"/>
                    <a:pt x="5571" y="8207"/>
                  </a:cubicBezTo>
                  <a:cubicBezTo>
                    <a:pt x="4037" y="8207"/>
                    <a:pt x="2803" y="6972"/>
                    <a:pt x="2803" y="5438"/>
                  </a:cubicBezTo>
                  <a:cubicBezTo>
                    <a:pt x="2803" y="3937"/>
                    <a:pt x="4037" y="2703"/>
                    <a:pt x="5571" y="2703"/>
                  </a:cubicBezTo>
                  <a:close/>
                  <a:moveTo>
                    <a:pt x="4404" y="1"/>
                  </a:moveTo>
                  <a:cubicBezTo>
                    <a:pt x="4004" y="67"/>
                    <a:pt x="3637" y="201"/>
                    <a:pt x="3303" y="368"/>
                  </a:cubicBezTo>
                  <a:cubicBezTo>
                    <a:pt x="3337" y="1101"/>
                    <a:pt x="3403" y="1935"/>
                    <a:pt x="3170" y="2136"/>
                  </a:cubicBezTo>
                  <a:cubicBezTo>
                    <a:pt x="3120" y="2167"/>
                    <a:pt x="3053" y="2180"/>
                    <a:pt x="2972" y="2180"/>
                  </a:cubicBezTo>
                  <a:cubicBezTo>
                    <a:pt x="2619" y="2180"/>
                    <a:pt x="2005" y="1919"/>
                    <a:pt x="1435" y="1702"/>
                  </a:cubicBezTo>
                  <a:cubicBezTo>
                    <a:pt x="1168" y="2002"/>
                    <a:pt x="935" y="2302"/>
                    <a:pt x="735" y="2669"/>
                  </a:cubicBezTo>
                  <a:cubicBezTo>
                    <a:pt x="1202" y="3236"/>
                    <a:pt x="1769" y="3870"/>
                    <a:pt x="1669" y="4170"/>
                  </a:cubicBezTo>
                  <a:cubicBezTo>
                    <a:pt x="1602" y="4471"/>
                    <a:pt x="768" y="4637"/>
                    <a:pt x="34" y="4837"/>
                  </a:cubicBezTo>
                  <a:cubicBezTo>
                    <a:pt x="1" y="5038"/>
                    <a:pt x="1" y="5238"/>
                    <a:pt x="1" y="5438"/>
                  </a:cubicBezTo>
                  <a:cubicBezTo>
                    <a:pt x="1" y="5638"/>
                    <a:pt x="1" y="5838"/>
                    <a:pt x="34" y="6038"/>
                  </a:cubicBezTo>
                  <a:cubicBezTo>
                    <a:pt x="768" y="6238"/>
                    <a:pt x="1602" y="6439"/>
                    <a:pt x="1669" y="6705"/>
                  </a:cubicBezTo>
                  <a:cubicBezTo>
                    <a:pt x="1769" y="7006"/>
                    <a:pt x="1202" y="7639"/>
                    <a:pt x="735" y="8240"/>
                  </a:cubicBezTo>
                  <a:cubicBezTo>
                    <a:pt x="935" y="8573"/>
                    <a:pt x="1168" y="8907"/>
                    <a:pt x="1435" y="9174"/>
                  </a:cubicBezTo>
                  <a:cubicBezTo>
                    <a:pt x="1986" y="8964"/>
                    <a:pt x="2579" y="8713"/>
                    <a:pt x="2937" y="8713"/>
                  </a:cubicBezTo>
                  <a:cubicBezTo>
                    <a:pt x="3033" y="8713"/>
                    <a:pt x="3113" y="8731"/>
                    <a:pt x="3170" y="8774"/>
                  </a:cubicBezTo>
                  <a:cubicBezTo>
                    <a:pt x="3403" y="8940"/>
                    <a:pt x="3337" y="9774"/>
                    <a:pt x="3303" y="10542"/>
                  </a:cubicBezTo>
                  <a:cubicBezTo>
                    <a:pt x="3637" y="10708"/>
                    <a:pt x="4037" y="10808"/>
                    <a:pt x="4404" y="10908"/>
                  </a:cubicBezTo>
                  <a:cubicBezTo>
                    <a:pt x="4838" y="10275"/>
                    <a:pt x="5238" y="9541"/>
                    <a:pt x="5571" y="9541"/>
                  </a:cubicBezTo>
                  <a:cubicBezTo>
                    <a:pt x="5905" y="9541"/>
                    <a:pt x="6339" y="10275"/>
                    <a:pt x="6739" y="10908"/>
                  </a:cubicBezTo>
                  <a:cubicBezTo>
                    <a:pt x="7139" y="10808"/>
                    <a:pt x="7506" y="10708"/>
                    <a:pt x="7840" y="10542"/>
                  </a:cubicBezTo>
                  <a:cubicBezTo>
                    <a:pt x="7806" y="9774"/>
                    <a:pt x="7740" y="8940"/>
                    <a:pt x="7973" y="8774"/>
                  </a:cubicBezTo>
                  <a:cubicBezTo>
                    <a:pt x="8030" y="8731"/>
                    <a:pt x="8110" y="8713"/>
                    <a:pt x="8206" y="8713"/>
                  </a:cubicBezTo>
                  <a:cubicBezTo>
                    <a:pt x="8564" y="8713"/>
                    <a:pt x="9156" y="8964"/>
                    <a:pt x="9708" y="9174"/>
                  </a:cubicBezTo>
                  <a:cubicBezTo>
                    <a:pt x="9975" y="8874"/>
                    <a:pt x="10208" y="8573"/>
                    <a:pt x="10408" y="8240"/>
                  </a:cubicBezTo>
                  <a:cubicBezTo>
                    <a:pt x="9941" y="7639"/>
                    <a:pt x="9374" y="7006"/>
                    <a:pt x="9474" y="6705"/>
                  </a:cubicBezTo>
                  <a:cubicBezTo>
                    <a:pt x="9541" y="6439"/>
                    <a:pt x="10375" y="6238"/>
                    <a:pt x="11109" y="6038"/>
                  </a:cubicBezTo>
                  <a:cubicBezTo>
                    <a:pt x="11142" y="5838"/>
                    <a:pt x="11142" y="5638"/>
                    <a:pt x="11142" y="5438"/>
                  </a:cubicBezTo>
                  <a:cubicBezTo>
                    <a:pt x="11142" y="5238"/>
                    <a:pt x="11142" y="5038"/>
                    <a:pt x="11109" y="4837"/>
                  </a:cubicBezTo>
                  <a:cubicBezTo>
                    <a:pt x="10375" y="4637"/>
                    <a:pt x="9541" y="4471"/>
                    <a:pt x="9474" y="4170"/>
                  </a:cubicBezTo>
                  <a:cubicBezTo>
                    <a:pt x="9374" y="3870"/>
                    <a:pt x="9908" y="3236"/>
                    <a:pt x="10408" y="2669"/>
                  </a:cubicBezTo>
                  <a:cubicBezTo>
                    <a:pt x="10208" y="2302"/>
                    <a:pt x="9975" y="2002"/>
                    <a:pt x="9708" y="1702"/>
                  </a:cubicBezTo>
                  <a:cubicBezTo>
                    <a:pt x="9138" y="1919"/>
                    <a:pt x="8502" y="2180"/>
                    <a:pt x="8158" y="2180"/>
                  </a:cubicBezTo>
                  <a:cubicBezTo>
                    <a:pt x="8080" y="2180"/>
                    <a:pt x="8017" y="2167"/>
                    <a:pt x="7973" y="2136"/>
                  </a:cubicBezTo>
                  <a:cubicBezTo>
                    <a:pt x="7740" y="1935"/>
                    <a:pt x="7806" y="1101"/>
                    <a:pt x="7840" y="368"/>
                  </a:cubicBezTo>
                  <a:cubicBezTo>
                    <a:pt x="7506" y="201"/>
                    <a:pt x="7106" y="67"/>
                    <a:pt x="6739" y="1"/>
                  </a:cubicBezTo>
                  <a:cubicBezTo>
                    <a:pt x="6305" y="634"/>
                    <a:pt x="5905" y="1335"/>
                    <a:pt x="5571" y="1335"/>
                  </a:cubicBezTo>
                  <a:cubicBezTo>
                    <a:pt x="5238" y="1335"/>
                    <a:pt x="4804" y="634"/>
                    <a:pt x="4404" y="1"/>
                  </a:cubicBezTo>
                  <a:close/>
                </a:path>
              </a:pathLst>
            </a:custGeom>
            <a:solidFill>
              <a:srgbClr val="D59002"/>
            </a:solidFill>
            <a:ln>
              <a:noFill/>
            </a:ln>
          </p:spPr>
          <p:txBody>
            <a:bodyPr spcFirstLastPara="1" wrap="square" lIns="59981" tIns="59981" rIns="59981" bIns="59981" anchor="ctr" anchorCtr="0">
              <a:noAutofit/>
            </a:bodyPr>
            <a:lstStyle/>
            <a:p>
              <a:pPr>
                <a:buSzPts val="1050"/>
              </a:pPr>
              <a:endParaRPr sz="919"/>
            </a:p>
          </p:txBody>
        </p:sp>
        <p:sp>
          <p:nvSpPr>
            <p:cNvPr id="210" name="Google Shape;210;p6"/>
            <p:cNvSpPr/>
            <p:nvPr/>
          </p:nvSpPr>
          <p:spPr>
            <a:xfrm>
              <a:off x="8282919" y="1745413"/>
              <a:ext cx="117309" cy="114169"/>
            </a:xfrm>
            <a:custGeom>
              <a:avLst/>
              <a:gdLst/>
              <a:ahLst/>
              <a:cxnLst/>
              <a:rect l="l" t="t" r="r" b="b"/>
              <a:pathLst>
                <a:path w="6239" h="6072" extrusionOk="0">
                  <a:moveTo>
                    <a:pt x="3103" y="1502"/>
                  </a:moveTo>
                  <a:cubicBezTo>
                    <a:pt x="3970" y="1502"/>
                    <a:pt x="4637" y="2202"/>
                    <a:pt x="4637" y="3036"/>
                  </a:cubicBezTo>
                  <a:cubicBezTo>
                    <a:pt x="4637" y="3903"/>
                    <a:pt x="3970" y="4571"/>
                    <a:pt x="3103" y="4571"/>
                  </a:cubicBezTo>
                  <a:cubicBezTo>
                    <a:pt x="2269" y="4571"/>
                    <a:pt x="1568" y="3903"/>
                    <a:pt x="1568" y="3036"/>
                  </a:cubicBezTo>
                  <a:cubicBezTo>
                    <a:pt x="1568" y="2202"/>
                    <a:pt x="2269" y="1502"/>
                    <a:pt x="3103" y="1502"/>
                  </a:cubicBezTo>
                  <a:close/>
                  <a:moveTo>
                    <a:pt x="2469" y="1"/>
                  </a:moveTo>
                  <a:cubicBezTo>
                    <a:pt x="2235" y="34"/>
                    <a:pt x="2035" y="101"/>
                    <a:pt x="1835" y="201"/>
                  </a:cubicBezTo>
                  <a:cubicBezTo>
                    <a:pt x="1868" y="634"/>
                    <a:pt x="1902" y="1101"/>
                    <a:pt x="1768" y="1202"/>
                  </a:cubicBezTo>
                  <a:cubicBezTo>
                    <a:pt x="1743" y="1220"/>
                    <a:pt x="1707" y="1229"/>
                    <a:pt x="1663" y="1229"/>
                  </a:cubicBezTo>
                  <a:cubicBezTo>
                    <a:pt x="1473" y="1229"/>
                    <a:pt x="1126" y="1076"/>
                    <a:pt x="801" y="968"/>
                  </a:cubicBezTo>
                  <a:cubicBezTo>
                    <a:pt x="668" y="1135"/>
                    <a:pt x="534" y="1302"/>
                    <a:pt x="401" y="1502"/>
                  </a:cubicBezTo>
                  <a:cubicBezTo>
                    <a:pt x="668" y="1835"/>
                    <a:pt x="1001" y="2169"/>
                    <a:pt x="934" y="2336"/>
                  </a:cubicBezTo>
                  <a:cubicBezTo>
                    <a:pt x="901" y="2502"/>
                    <a:pt x="434" y="2603"/>
                    <a:pt x="0" y="2703"/>
                  </a:cubicBezTo>
                  <a:cubicBezTo>
                    <a:pt x="0" y="2803"/>
                    <a:pt x="0" y="2936"/>
                    <a:pt x="0" y="3036"/>
                  </a:cubicBezTo>
                  <a:cubicBezTo>
                    <a:pt x="0" y="3170"/>
                    <a:pt x="0" y="3270"/>
                    <a:pt x="0" y="3370"/>
                  </a:cubicBezTo>
                  <a:cubicBezTo>
                    <a:pt x="434" y="3503"/>
                    <a:pt x="868" y="3603"/>
                    <a:pt x="934" y="3737"/>
                  </a:cubicBezTo>
                  <a:cubicBezTo>
                    <a:pt x="1001" y="3937"/>
                    <a:pt x="668" y="4270"/>
                    <a:pt x="401" y="4604"/>
                  </a:cubicBezTo>
                  <a:cubicBezTo>
                    <a:pt x="534" y="4804"/>
                    <a:pt x="668" y="4971"/>
                    <a:pt x="801" y="5138"/>
                  </a:cubicBezTo>
                  <a:cubicBezTo>
                    <a:pt x="1117" y="5006"/>
                    <a:pt x="1455" y="4874"/>
                    <a:pt x="1648" y="4874"/>
                  </a:cubicBezTo>
                  <a:cubicBezTo>
                    <a:pt x="1699" y="4874"/>
                    <a:pt x="1740" y="4883"/>
                    <a:pt x="1768" y="4904"/>
                  </a:cubicBezTo>
                  <a:cubicBezTo>
                    <a:pt x="1902" y="5004"/>
                    <a:pt x="1868" y="5471"/>
                    <a:pt x="1835" y="5872"/>
                  </a:cubicBezTo>
                  <a:cubicBezTo>
                    <a:pt x="2035" y="5972"/>
                    <a:pt x="2235" y="6038"/>
                    <a:pt x="2469" y="6072"/>
                  </a:cubicBezTo>
                  <a:cubicBezTo>
                    <a:pt x="2702" y="5738"/>
                    <a:pt x="2936" y="5338"/>
                    <a:pt x="3103" y="5338"/>
                  </a:cubicBezTo>
                  <a:cubicBezTo>
                    <a:pt x="3269" y="5338"/>
                    <a:pt x="3536" y="5738"/>
                    <a:pt x="3770" y="6072"/>
                  </a:cubicBezTo>
                  <a:cubicBezTo>
                    <a:pt x="3970" y="6038"/>
                    <a:pt x="4170" y="5972"/>
                    <a:pt x="4370" y="5872"/>
                  </a:cubicBezTo>
                  <a:cubicBezTo>
                    <a:pt x="4370" y="5471"/>
                    <a:pt x="4303" y="5004"/>
                    <a:pt x="4437" y="4904"/>
                  </a:cubicBezTo>
                  <a:cubicBezTo>
                    <a:pt x="4472" y="4883"/>
                    <a:pt x="4518" y="4874"/>
                    <a:pt x="4574" y="4874"/>
                  </a:cubicBezTo>
                  <a:cubicBezTo>
                    <a:pt x="4782" y="4874"/>
                    <a:pt x="5114" y="5006"/>
                    <a:pt x="5404" y="5138"/>
                  </a:cubicBezTo>
                  <a:cubicBezTo>
                    <a:pt x="5571" y="4971"/>
                    <a:pt x="5704" y="4804"/>
                    <a:pt x="5805" y="4604"/>
                  </a:cubicBezTo>
                  <a:cubicBezTo>
                    <a:pt x="5538" y="4270"/>
                    <a:pt x="5237" y="3937"/>
                    <a:pt x="5271" y="3737"/>
                  </a:cubicBezTo>
                  <a:cubicBezTo>
                    <a:pt x="5338" y="3603"/>
                    <a:pt x="5805" y="3503"/>
                    <a:pt x="6205" y="3370"/>
                  </a:cubicBezTo>
                  <a:cubicBezTo>
                    <a:pt x="6205" y="3270"/>
                    <a:pt x="6238" y="3170"/>
                    <a:pt x="6238" y="3036"/>
                  </a:cubicBezTo>
                  <a:cubicBezTo>
                    <a:pt x="6238" y="2936"/>
                    <a:pt x="6205" y="2836"/>
                    <a:pt x="6205" y="2703"/>
                  </a:cubicBezTo>
                  <a:cubicBezTo>
                    <a:pt x="5805" y="2603"/>
                    <a:pt x="5338" y="2502"/>
                    <a:pt x="5271" y="2336"/>
                  </a:cubicBezTo>
                  <a:cubicBezTo>
                    <a:pt x="5237" y="2169"/>
                    <a:pt x="5538" y="1835"/>
                    <a:pt x="5805" y="1502"/>
                  </a:cubicBezTo>
                  <a:cubicBezTo>
                    <a:pt x="5704" y="1302"/>
                    <a:pt x="5571" y="1135"/>
                    <a:pt x="5404" y="968"/>
                  </a:cubicBezTo>
                  <a:cubicBezTo>
                    <a:pt x="5106" y="1076"/>
                    <a:pt x="4765" y="1229"/>
                    <a:pt x="4557" y="1229"/>
                  </a:cubicBezTo>
                  <a:cubicBezTo>
                    <a:pt x="4509" y="1229"/>
                    <a:pt x="4468" y="1220"/>
                    <a:pt x="4437" y="1202"/>
                  </a:cubicBezTo>
                  <a:cubicBezTo>
                    <a:pt x="4303" y="1101"/>
                    <a:pt x="4370" y="634"/>
                    <a:pt x="4370" y="201"/>
                  </a:cubicBezTo>
                  <a:cubicBezTo>
                    <a:pt x="4170" y="101"/>
                    <a:pt x="3970" y="34"/>
                    <a:pt x="3770" y="1"/>
                  </a:cubicBezTo>
                  <a:cubicBezTo>
                    <a:pt x="3536" y="334"/>
                    <a:pt x="3269" y="768"/>
                    <a:pt x="3103" y="768"/>
                  </a:cubicBezTo>
                  <a:cubicBezTo>
                    <a:pt x="2936" y="768"/>
                    <a:pt x="2702" y="334"/>
                    <a:pt x="2469" y="1"/>
                  </a:cubicBezTo>
                  <a:close/>
                </a:path>
              </a:pathLst>
            </a:custGeom>
            <a:solidFill>
              <a:srgbClr val="D59002"/>
            </a:solidFill>
            <a:ln>
              <a:noFill/>
            </a:ln>
          </p:spPr>
          <p:txBody>
            <a:bodyPr spcFirstLastPara="1" wrap="square" lIns="59981" tIns="59981" rIns="59981" bIns="59981" anchor="ctr" anchorCtr="0">
              <a:noAutofit/>
            </a:bodyPr>
            <a:lstStyle/>
            <a:p>
              <a:pPr>
                <a:buSzPts val="1050"/>
              </a:pPr>
              <a:endParaRPr sz="919"/>
            </a:p>
          </p:txBody>
        </p:sp>
      </p:grpSp>
      <p:graphicFrame>
        <p:nvGraphicFramePr>
          <p:cNvPr id="211" name="Google Shape;211;p6"/>
          <p:cNvGraphicFramePr/>
          <p:nvPr/>
        </p:nvGraphicFramePr>
        <p:xfrm>
          <a:off x="1585104" y="1222075"/>
          <a:ext cx="9063404" cy="3210970"/>
        </p:xfrm>
        <a:graphic>
          <a:graphicData uri="http://schemas.openxmlformats.org/drawingml/2006/table">
            <a:tbl>
              <a:tblPr firstRow="1" bandRow="1">
                <a:noFill/>
              </a:tblPr>
              <a:tblGrid>
                <a:gridCol w="2715129">
                  <a:extLst>
                    <a:ext uri="{9D8B030D-6E8A-4147-A177-3AD203B41FA5}">
                      <a16:colId xmlns:a16="http://schemas.microsoft.com/office/drawing/2014/main" val="20000"/>
                    </a:ext>
                  </a:extLst>
                </a:gridCol>
                <a:gridCol w="1091456">
                  <a:extLst>
                    <a:ext uri="{9D8B030D-6E8A-4147-A177-3AD203B41FA5}">
                      <a16:colId xmlns:a16="http://schemas.microsoft.com/office/drawing/2014/main" val="20001"/>
                    </a:ext>
                  </a:extLst>
                </a:gridCol>
                <a:gridCol w="1453817">
                  <a:extLst>
                    <a:ext uri="{9D8B030D-6E8A-4147-A177-3AD203B41FA5}">
                      <a16:colId xmlns:a16="http://schemas.microsoft.com/office/drawing/2014/main" val="20002"/>
                    </a:ext>
                  </a:extLst>
                </a:gridCol>
                <a:gridCol w="1814866">
                  <a:extLst>
                    <a:ext uri="{9D8B030D-6E8A-4147-A177-3AD203B41FA5}">
                      <a16:colId xmlns:a16="http://schemas.microsoft.com/office/drawing/2014/main" val="20003"/>
                    </a:ext>
                  </a:extLst>
                </a:gridCol>
                <a:gridCol w="994068">
                  <a:extLst>
                    <a:ext uri="{9D8B030D-6E8A-4147-A177-3AD203B41FA5}">
                      <a16:colId xmlns:a16="http://schemas.microsoft.com/office/drawing/2014/main" val="20004"/>
                    </a:ext>
                  </a:extLst>
                </a:gridCol>
                <a:gridCol w="994068">
                  <a:extLst>
                    <a:ext uri="{9D8B030D-6E8A-4147-A177-3AD203B41FA5}">
                      <a16:colId xmlns:a16="http://schemas.microsoft.com/office/drawing/2014/main" val="995562838"/>
                    </a:ext>
                  </a:extLst>
                </a:gridCol>
              </a:tblGrid>
              <a:tr h="364825">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Action Step</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Person/Position Responsible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Timeline of Implementation</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Evidence and Artifacts </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Funding Source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solidFill>
                            <a:schemeClr val="tx1"/>
                          </a:solidFill>
                        </a:rPr>
                        <a:t>APS 5</a:t>
                      </a:r>
                      <a:endParaRPr sz="1000" u="none" strike="noStrike" cap="none">
                        <a:solidFill>
                          <a:schemeClr val="tx1"/>
                        </a:solidFill>
                      </a:endParaRPr>
                    </a:p>
                  </a:txBody>
                  <a:tcPr marL="60003" marR="60003" marT="30013" marB="30013" anchor="ctr"/>
                </a:tc>
                <a:extLst>
                  <a:ext uri="{0D108BD9-81ED-4DB2-BD59-A6C34878D82A}">
                    <a16:rowId xmlns:a16="http://schemas.microsoft.com/office/drawing/2014/main" val="10000"/>
                  </a:ext>
                </a:extLst>
              </a:tr>
              <a:tr h="864888">
                <a:tc>
                  <a:txBody>
                    <a:bodyPr/>
                    <a:lstStyle/>
                    <a:p>
                      <a:pPr lvl="0" algn="l">
                        <a:lnSpc>
                          <a:spcPct val="100000"/>
                        </a:lnSpc>
                        <a:spcBef>
                          <a:spcPts val="0"/>
                        </a:spcBef>
                        <a:spcAft>
                          <a:spcPts val="0"/>
                        </a:spcAft>
                        <a:buNone/>
                      </a:pPr>
                      <a:endParaRPr lang="en-US" sz="700" b="0" i="0" u="none" strike="noStrike" cap="none" noProof="0"/>
                    </a:p>
                    <a:p>
                      <a:pPr marL="0" marR="0" lvl="0" indent="0" algn="l">
                        <a:lnSpc>
                          <a:spcPct val="100000"/>
                        </a:lnSpc>
                        <a:spcBef>
                          <a:spcPts val="0"/>
                        </a:spcBef>
                        <a:spcAft>
                          <a:spcPts val="0"/>
                        </a:spcAft>
                        <a:buNone/>
                      </a:pPr>
                      <a:r>
                        <a:rPr lang="en-US" sz="900" b="0" i="0" u="none" strike="noStrike" baseline="0" noProof="0">
                          <a:solidFill>
                            <a:srgbClr val="000000"/>
                          </a:solidFill>
                          <a:latin typeface="Calibri"/>
                        </a:rPr>
                        <a:t>Continue implementation and monitoring of  a schoolwide 30-minute Intervention and </a:t>
                      </a:r>
                      <a:r>
                        <a:rPr lang="en-US" sz="900" b="0" i="0" u="none" strike="noStrike" baseline="0" noProof="0" err="1">
                          <a:solidFill>
                            <a:srgbClr val="000000"/>
                          </a:solidFill>
                          <a:latin typeface="Calibri"/>
                        </a:rPr>
                        <a:t>Fundations</a:t>
                      </a:r>
                      <a:r>
                        <a:rPr lang="en-US" sz="900" b="0" i="0" u="none" strike="noStrike" baseline="0" noProof="0">
                          <a:solidFill>
                            <a:srgbClr val="000000"/>
                          </a:solidFill>
                          <a:latin typeface="Calibri"/>
                        </a:rPr>
                        <a:t> block targeting literacy  Monday through Friday through teacher observations, student work  and assessment data</a:t>
                      </a:r>
                      <a:br>
                        <a:rPr lang="en-US" sz="1100"/>
                      </a:br>
                      <a:endParaRPr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  </a:t>
                      </a:r>
                      <a:r>
                        <a:rPr lang="en-US" sz="800" b="0" i="0" u="none" strike="noStrike" cap="none" noProof="0"/>
                        <a:t>All internal instructional school stakeholders</a:t>
                      </a:r>
                      <a:endParaRPr lang="en-US" sz="800" b="0" i="0" u="none" strike="noStrike" cap="none">
                        <a:solidFill>
                          <a:schemeClr val="dk1"/>
                        </a:solidFill>
                        <a:latin typeface="Calibri"/>
                        <a:ea typeface="Calibri"/>
                        <a:cs typeface="Calibri"/>
                      </a:endParaRPr>
                    </a:p>
                    <a:p>
                      <a:pPr marL="0" marR="0" lvl="0" indent="0" algn="l">
                        <a:lnSpc>
                          <a:spcPct val="100000"/>
                        </a:lnSpc>
                        <a:spcBef>
                          <a:spcPts val="0"/>
                        </a:spcBef>
                        <a:spcAft>
                          <a:spcPts val="0"/>
                        </a:spcAft>
                        <a:buSzPts val="800"/>
                        <a:buFont typeface="Arial"/>
                        <a:buNone/>
                      </a:pPr>
                      <a:br>
                        <a:rPr lang="en-US" sz="1100"/>
                      </a:b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         August 2022-May 2023</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lvl="0" algn="ctr">
                        <a:lnSpc>
                          <a:spcPct val="100000"/>
                        </a:lnSpc>
                        <a:spcBef>
                          <a:spcPts val="0"/>
                        </a:spcBef>
                        <a:spcAft>
                          <a:spcPts val="0"/>
                        </a:spcAft>
                        <a:buNone/>
                      </a:pPr>
                      <a:r>
                        <a:rPr lang="en-US" sz="800" b="0" i="0" u="none" strike="noStrike" cap="none" noProof="0"/>
                        <a:t>Master schedule, program profile sheets, instructional walkthroughs</a:t>
                      </a:r>
                      <a:endParaRPr lang="en-US"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      General Funds</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Wingdings" panose="05000000000000000000" pitchFamily="2" charset="2"/>
                        <a:buNone/>
                      </a:pPr>
                      <a:r>
                        <a:rPr lang="en-US" sz="800" b="0" i="0" u="none" strike="noStrike" cap="none">
                          <a:solidFill>
                            <a:schemeClr val="dk1"/>
                          </a:solidFill>
                          <a:latin typeface="Calibri"/>
                          <a:ea typeface="Calibri"/>
                          <a:cs typeface="Calibri"/>
                        </a:rPr>
                        <a:t>Curriculum and Instruction </a:t>
                      </a:r>
                      <a:endParaRPr sz="800" b="0" i="0" u="none" strike="noStrike" cap="none">
                        <a:solidFill>
                          <a:schemeClr val="dk1"/>
                        </a:solidFill>
                        <a:latin typeface="Calibri"/>
                        <a:ea typeface="Calibri"/>
                        <a:cs typeface="Calibri"/>
                        <a:sym typeface="Arial"/>
                      </a:endParaRPr>
                    </a:p>
                  </a:txBody>
                  <a:tcPr marL="30013" marR="30013" marT="30013" marB="30013"/>
                </a:tc>
                <a:extLst>
                  <a:ext uri="{0D108BD9-81ED-4DB2-BD59-A6C34878D82A}">
                    <a16:rowId xmlns:a16="http://schemas.microsoft.com/office/drawing/2014/main" val="10001"/>
                  </a:ext>
                </a:extLst>
              </a:tr>
              <a:tr h="460075">
                <a:tc>
                  <a:txBody>
                    <a:bodyPr/>
                    <a:lstStyle/>
                    <a:p>
                      <a:pPr marL="0" marR="0" lvl="0" indent="0" algn="l">
                        <a:lnSpc>
                          <a:spcPct val="100000"/>
                        </a:lnSpc>
                        <a:spcBef>
                          <a:spcPts val="0"/>
                        </a:spcBef>
                        <a:spcAft>
                          <a:spcPts val="0"/>
                        </a:spcAft>
                        <a:buNone/>
                      </a:pPr>
                      <a:r>
                        <a:rPr lang="en-US" sz="900" b="0" i="0" u="none" strike="noStrike" cap="none" noProof="0"/>
                        <a:t>Develop and deliver PL on </a:t>
                      </a:r>
                      <a:r>
                        <a:rPr lang="en-US" sz="900" b="0" i="0" u="none" strike="noStrike" cap="none" noProof="0">
                          <a:latin typeface="Calibri"/>
                        </a:rPr>
                        <a:t> reading</a:t>
                      </a:r>
                      <a:r>
                        <a:rPr lang="en-US" sz="900" b="0" i="0" u="none" strike="noStrike" cap="none" noProof="0">
                          <a:solidFill>
                            <a:schemeClr val="tx1"/>
                          </a:solidFill>
                          <a:latin typeface="Calibri"/>
                        </a:rPr>
                        <a:t> instructional best practices.</a:t>
                      </a:r>
                    </a:p>
                    <a:p>
                      <a:pPr marL="0" marR="0" lvl="0" indent="0" algn="l">
                        <a:lnSpc>
                          <a:spcPct val="100000"/>
                        </a:lnSpc>
                        <a:spcBef>
                          <a:spcPts val="0"/>
                        </a:spcBef>
                        <a:spcAft>
                          <a:spcPts val="0"/>
                        </a:spcAft>
                        <a:buNone/>
                      </a:pPr>
                      <a:endParaRPr sz="900" b="0" i="0" u="none" strike="noStrike" cap="none" noProof="0">
                        <a:sym typeface="Arial"/>
                      </a:endParaRPr>
                    </a:p>
                  </a:txBody>
                  <a:tcPr marL="30013" marR="30013" marT="30013" marB="30013" anchor="ctr"/>
                </a:tc>
                <a:tc>
                  <a:txBody>
                    <a:bodyPr/>
                    <a:lstStyle/>
                    <a:p>
                      <a:pPr lvl="0" algn="l">
                        <a:lnSpc>
                          <a:spcPct val="100000"/>
                        </a:lnSpc>
                        <a:spcBef>
                          <a:spcPts val="0"/>
                        </a:spcBef>
                        <a:spcAft>
                          <a:spcPts val="0"/>
                        </a:spcAft>
                        <a:buNone/>
                      </a:pPr>
                      <a:r>
                        <a:rPr lang="en-US" sz="800" b="0" i="0" u="none" strike="noStrike" cap="none" noProof="0"/>
                        <a:t>Instructional Coaches, Lead Teachers</a:t>
                      </a:r>
                      <a:endParaRPr lang="en-US" sz="800" b="0" i="0" u="none" strike="noStrike" cap="none" noProof="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     August 2022-December 2022</a:t>
                      </a:r>
                    </a:p>
                    <a:p>
                      <a:pPr marL="0" marR="0" lvl="0" indent="0" algn="l">
                        <a:lnSpc>
                          <a:spcPct val="100000"/>
                        </a:lnSpc>
                        <a:spcBef>
                          <a:spcPts val="0"/>
                        </a:spcBef>
                        <a:spcAft>
                          <a:spcPts val="0"/>
                        </a:spcAft>
                        <a:buSzPts val="800"/>
                        <a:buFont typeface="Arial"/>
                        <a:buNone/>
                      </a:pPr>
                      <a:endParaRPr lang="en-US" sz="800" b="0" i="0" u="none" strike="noStrike" cap="none">
                        <a:solidFill>
                          <a:schemeClr val="dk1"/>
                        </a:solidFill>
                        <a:latin typeface="Calibri"/>
                        <a:ea typeface="Calibri"/>
                        <a:cs typeface="Calibri"/>
                      </a:endParaRPr>
                    </a:p>
                  </a:txBody>
                  <a:tcPr marL="30013" marR="30013" marT="30013" marB="30013" anchor="ctr"/>
                </a:tc>
                <a:tc>
                  <a:txBody>
                    <a:bodyPr/>
                    <a:lstStyle/>
                    <a:p>
                      <a:pPr lvl="0" algn="ctr">
                        <a:lnSpc>
                          <a:spcPct val="100000"/>
                        </a:lnSpc>
                        <a:spcBef>
                          <a:spcPts val="0"/>
                        </a:spcBef>
                        <a:spcAft>
                          <a:spcPts val="0"/>
                        </a:spcAft>
                        <a:buNone/>
                      </a:pPr>
                      <a:r>
                        <a:rPr lang="en-US" sz="800" b="0" i="0" u="none" strike="noStrike" cap="none" noProof="0"/>
                        <a:t>Look-for tracking sheet; Instructional walkthroughs, PL agendas, sign in sheets</a:t>
                      </a:r>
                      <a:endParaRPr lang="en-US" sz="1100"/>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noProof="0">
                          <a:solidFill>
                            <a:schemeClr val="dk1"/>
                          </a:solidFill>
                          <a:latin typeface="Calibri"/>
                        </a:rPr>
                        <a:t>     General Funds</a:t>
                      </a:r>
                      <a:endParaRPr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Curriculum and Instruction/personalized Learning</a:t>
                      </a:r>
                      <a:endParaRPr sz="800" b="0" i="0" u="none" strike="noStrike" cap="none">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10002"/>
                  </a:ext>
                </a:extLst>
              </a:tr>
              <a:tr h="726775">
                <a:tc>
                  <a:txBody>
                    <a:bodyPr/>
                    <a:lstStyle/>
                    <a:p>
                      <a:pPr marL="0" marR="0" lvl="0" indent="0" algn="l" rtl="0">
                        <a:lnSpc>
                          <a:spcPct val="100000"/>
                        </a:lnSpc>
                        <a:spcBef>
                          <a:spcPts val="0"/>
                        </a:spcBef>
                        <a:spcAft>
                          <a:spcPts val="0"/>
                        </a:spcAft>
                        <a:buClr>
                          <a:schemeClr val="dk1"/>
                        </a:buClr>
                        <a:buSzPts val="800"/>
                        <a:buFont typeface="Arial"/>
                        <a:buNone/>
                      </a:pPr>
                      <a:r>
                        <a:rPr lang="en-US" sz="900" b="0" i="0" u="none" strike="noStrike" cap="none">
                          <a:solidFill>
                            <a:schemeClr val="dk1"/>
                          </a:solidFill>
                          <a:latin typeface="Calibri"/>
                          <a:ea typeface="Calibri"/>
                          <a:cs typeface="Calibri"/>
                        </a:rPr>
                        <a:t>Consistent monitoring through classroom observations and lesson plans  the components of reading (comprehension, fluency, writing, vocabulary) through implementation of </a:t>
                      </a:r>
                      <a:r>
                        <a:rPr lang="en-US" sz="900" b="0" i="0" u="none" strike="noStrike" cap="none" err="1">
                          <a:solidFill>
                            <a:schemeClr val="dk1"/>
                          </a:solidFill>
                          <a:latin typeface="Calibri"/>
                          <a:ea typeface="Calibri"/>
                          <a:cs typeface="Calibri"/>
                        </a:rPr>
                        <a:t>ReadyGe</a:t>
                      </a:r>
                      <a:r>
                        <a:rPr lang="en-US" sz="800" b="0" i="0" u="none" strike="noStrike" cap="none" err="1">
                          <a:solidFill>
                            <a:schemeClr val="dk1"/>
                          </a:solidFill>
                          <a:latin typeface="Calibri"/>
                          <a:ea typeface="Calibri"/>
                          <a:cs typeface="Calibri"/>
                        </a:rPr>
                        <a:t>n</a:t>
                      </a:r>
                      <a:r>
                        <a:rPr lang="en-US" sz="800" b="0" i="0" u="none" strike="noStrike" cap="none">
                          <a:solidFill>
                            <a:schemeClr val="dk1"/>
                          </a:solidFill>
                          <a:latin typeface="Calibri"/>
                          <a:ea typeface="Calibri"/>
                          <a:cs typeface="Calibri"/>
                        </a:rPr>
                        <a:t> </a:t>
                      </a:r>
                      <a:r>
                        <a:rPr lang="en-US" sz="900" b="0" i="0" u="none" strike="noStrike" cap="none">
                          <a:solidFill>
                            <a:schemeClr val="dk1"/>
                          </a:solidFill>
                          <a:latin typeface="Calibri"/>
                          <a:ea typeface="Calibri"/>
                          <a:cs typeface="Calibri"/>
                        </a:rPr>
                        <a:t>reading program </a:t>
                      </a:r>
                      <a:endParaRPr sz="9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lvl="0" algn="l">
                        <a:lnSpc>
                          <a:spcPct val="100000"/>
                        </a:lnSpc>
                        <a:spcBef>
                          <a:spcPts val="0"/>
                        </a:spcBef>
                        <a:spcAft>
                          <a:spcPts val="0"/>
                        </a:spcAft>
                        <a:buNone/>
                      </a:pPr>
                      <a:r>
                        <a:rPr lang="en-US" sz="800" b="0" i="0" u="none" strike="noStrike" cap="none" noProof="0"/>
                        <a:t>All internal instructional school stakeholders</a:t>
                      </a:r>
                      <a:endParaRPr lang="en-US" sz="1100"/>
                    </a:p>
                    <a:p>
                      <a:pPr marL="0" marR="0" lvl="0" indent="0" algn="l">
                        <a:lnSpc>
                          <a:spcPct val="100000"/>
                        </a:lnSpc>
                        <a:spcBef>
                          <a:spcPts val="0"/>
                        </a:spcBef>
                        <a:spcAft>
                          <a:spcPts val="0"/>
                        </a:spcAft>
                        <a:buNone/>
                      </a:pPr>
                      <a:endParaRPr lang="en-US" sz="1100">
                        <a:sym typeface="Arial"/>
                      </a:endParaRPr>
                    </a:p>
                  </a:txBody>
                  <a:tcPr marL="30013" marR="30013" marT="30013" marB="30013" anchor="ctr"/>
                </a:tc>
                <a:tc>
                  <a:txBody>
                    <a:bodyPr/>
                    <a:lstStyle/>
                    <a:p>
                      <a:pPr lvl="0" algn="l">
                        <a:lnSpc>
                          <a:spcPct val="100000"/>
                        </a:lnSpc>
                        <a:spcBef>
                          <a:spcPts val="0"/>
                        </a:spcBef>
                        <a:spcAft>
                          <a:spcPts val="0"/>
                        </a:spcAft>
                        <a:buNone/>
                      </a:pPr>
                      <a:r>
                        <a:rPr lang="en-US" sz="800" b="0" i="0" u="none" strike="noStrike" cap="none" noProof="0">
                          <a:solidFill>
                            <a:schemeClr val="dk1"/>
                          </a:solidFill>
                          <a:latin typeface="Calibri"/>
                        </a:rPr>
                        <a:t>   August 2022-May 2023</a:t>
                      </a:r>
                      <a:endParaRPr lang="en-US" sz="800" b="0" i="0" u="none" strike="noStrike" cap="none" noProof="0"/>
                    </a:p>
                    <a:p>
                      <a:pPr marL="0" marR="0" lvl="0" indent="0" algn="l">
                        <a:lnSpc>
                          <a:spcPct val="100000"/>
                        </a:lnSpc>
                        <a:spcBef>
                          <a:spcPts val="0"/>
                        </a:spcBef>
                        <a:spcAft>
                          <a:spcPts val="0"/>
                        </a:spcAft>
                        <a:buSzPts val="800"/>
                        <a:buFont typeface="Arial"/>
                        <a:buNone/>
                      </a:pP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lvl="0" algn="ctr">
                        <a:lnSpc>
                          <a:spcPct val="100000"/>
                        </a:lnSpc>
                        <a:spcBef>
                          <a:spcPts val="0"/>
                        </a:spcBef>
                        <a:spcAft>
                          <a:spcPts val="0"/>
                        </a:spcAft>
                        <a:buNone/>
                      </a:pPr>
                      <a:r>
                        <a:rPr lang="en-US" sz="800" b="0" i="0" u="none" strike="noStrike" cap="none" noProof="0"/>
                        <a:t>Master schedule, program profile sheets, instructional walkthroughs, lesson plans</a:t>
                      </a:r>
                    </a:p>
                    <a:p>
                      <a:pPr marL="0" marR="0" lvl="0" indent="0" algn="ctr">
                        <a:lnSpc>
                          <a:spcPct val="100000"/>
                        </a:lnSpc>
                        <a:spcBef>
                          <a:spcPts val="0"/>
                        </a:spcBef>
                        <a:spcAft>
                          <a:spcPts val="0"/>
                        </a:spcAft>
                        <a:buSzPts val="800"/>
                        <a:buFont typeface="Arial"/>
                        <a:buNone/>
                      </a:pP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noProof="0">
                          <a:solidFill>
                            <a:schemeClr val="dk1"/>
                          </a:solidFill>
                          <a:latin typeface="Calibri"/>
                        </a:rPr>
                        <a:t>     General Funds</a:t>
                      </a:r>
                      <a:endParaRPr sz="1100">
                        <a:sym typeface="Arial"/>
                      </a:endParaRPr>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noProof="0">
                          <a:solidFill>
                            <a:schemeClr val="dk1"/>
                          </a:solidFill>
                          <a:latin typeface="Calibri"/>
                        </a:rPr>
                        <a:t>Curriculum and Instruction</a:t>
                      </a:r>
                      <a:endParaRPr sz="1100">
                        <a:sym typeface="Arial"/>
                      </a:endParaRPr>
                    </a:p>
                  </a:txBody>
                  <a:tcPr marL="30013" marR="30013" marT="30013" marB="30013" anchor="ctr"/>
                </a:tc>
                <a:extLst>
                  <a:ext uri="{0D108BD9-81ED-4DB2-BD59-A6C34878D82A}">
                    <a16:rowId xmlns:a16="http://schemas.microsoft.com/office/drawing/2014/main" val="10003"/>
                  </a:ext>
                </a:extLst>
              </a:tr>
              <a:tr h="593425">
                <a:tc>
                  <a:txBody>
                    <a:bodyPr/>
                    <a:lstStyle/>
                    <a:p>
                      <a:pPr marL="0" marR="0" lvl="0" indent="0" algn="l">
                        <a:lnSpc>
                          <a:spcPct val="100000"/>
                        </a:lnSpc>
                        <a:spcBef>
                          <a:spcPts val="0"/>
                        </a:spcBef>
                        <a:spcAft>
                          <a:spcPts val="0"/>
                        </a:spcAft>
                        <a:buNone/>
                      </a:pPr>
                      <a:r>
                        <a:rPr lang="en-US" sz="900" b="0" i="0" u="none" strike="noStrike" cap="none" noProof="0"/>
                        <a:t>Teachers collaborate weekly using a data-driven protocol to inform implementation of rigorous curriculum and assessment tools that are aligned to the required standards</a:t>
                      </a:r>
                      <a:endParaRPr lang="en-US"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Instructional Coaches, Assistant Principal</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lvl="0" algn="l">
                        <a:lnSpc>
                          <a:spcPct val="100000"/>
                        </a:lnSpc>
                        <a:spcBef>
                          <a:spcPts val="0"/>
                        </a:spcBef>
                        <a:spcAft>
                          <a:spcPts val="0"/>
                        </a:spcAft>
                        <a:buNone/>
                      </a:pPr>
                      <a:r>
                        <a:rPr lang="en-US" sz="800" b="0" i="0" u="none" strike="noStrike" cap="none" noProof="0">
                          <a:solidFill>
                            <a:schemeClr val="dk1"/>
                          </a:solidFill>
                          <a:latin typeface="Calibri"/>
                        </a:rPr>
                        <a:t>Augus 2022-May 2023</a:t>
                      </a:r>
                      <a:endParaRPr lang="en-US" sz="800" b="0" i="0" u="none" strike="noStrike" cap="none" noProof="0">
                        <a:solidFill>
                          <a:schemeClr val="dk1"/>
                        </a:solidFill>
                        <a:latin typeface="Calibri"/>
                        <a:sym typeface="Arial"/>
                      </a:endParaRPr>
                    </a:p>
                  </a:txBody>
                  <a:tcPr marL="30013" marR="30013" marT="30013" marB="30013" anchor="ctr"/>
                </a:tc>
                <a:tc>
                  <a:txBody>
                    <a:bodyPr/>
                    <a:lstStyle/>
                    <a:p>
                      <a:pPr marL="0" marR="0" lvl="0" indent="0" algn="ctr">
                        <a:lnSpc>
                          <a:spcPct val="100000"/>
                        </a:lnSpc>
                        <a:spcBef>
                          <a:spcPts val="0"/>
                        </a:spcBef>
                        <a:spcAft>
                          <a:spcPts val="0"/>
                        </a:spcAft>
                        <a:buNone/>
                      </a:pPr>
                      <a:r>
                        <a:rPr lang="en-US" sz="800" b="0" i="0" u="none" strike="noStrike" cap="none" noProof="0"/>
                        <a:t>Data protocol, agenda, sign in sheet</a:t>
                      </a:r>
                      <a:endParaRPr lang="en-US" sz="800" b="0" i="0" u="none" strike="noStrike" cap="none" noProof="0">
                        <a:sym typeface="Arial"/>
                      </a:endParaRPr>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noProof="0">
                          <a:solidFill>
                            <a:schemeClr val="dk1"/>
                          </a:solidFill>
                          <a:latin typeface="Calibri"/>
                        </a:rPr>
                        <a:t>     General Funds</a:t>
                      </a:r>
                      <a:endParaRPr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Data</a:t>
                      </a:r>
                      <a:endParaRPr sz="800" b="0" i="0" u="none" strike="noStrike" cap="none">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10004"/>
                  </a:ext>
                </a:extLst>
              </a:tr>
            </a:tbl>
          </a:graphicData>
        </a:graphic>
      </p:graphicFrame>
      <p:sp>
        <p:nvSpPr>
          <p:cNvPr id="212" name="Google Shape;212;p6"/>
          <p:cNvSpPr txBox="1"/>
          <p:nvPr/>
        </p:nvSpPr>
        <p:spPr>
          <a:xfrm>
            <a:off x="1524000" y="4432974"/>
            <a:ext cx="9144000" cy="242340"/>
          </a:xfrm>
          <a:prstGeom prst="rect">
            <a:avLst/>
          </a:prstGeom>
          <a:noFill/>
          <a:ln>
            <a:noFill/>
          </a:ln>
        </p:spPr>
        <p:txBody>
          <a:bodyPr spcFirstLastPara="1" wrap="square" lIns="79997" tIns="39988" rIns="79997" bIns="39988" anchor="t" anchorCtr="0">
            <a:spAutoFit/>
          </a:bodyPr>
          <a:lstStyle/>
          <a:p>
            <a:pPr>
              <a:buSzPts val="1200"/>
            </a:pPr>
            <a:r>
              <a:rPr lang="en-US" sz="1050" b="1"/>
              <a:t>Additional Action Steps required for subgroup populations</a:t>
            </a:r>
            <a:endParaRPr sz="1050" b="1"/>
          </a:p>
        </p:txBody>
      </p:sp>
      <p:graphicFrame>
        <p:nvGraphicFramePr>
          <p:cNvPr id="213" name="Google Shape;213;p6"/>
          <p:cNvGraphicFramePr/>
          <p:nvPr/>
        </p:nvGraphicFramePr>
        <p:xfrm>
          <a:off x="1549660" y="4675312"/>
          <a:ext cx="9118336" cy="1849800"/>
        </p:xfrm>
        <a:graphic>
          <a:graphicData uri="http://schemas.openxmlformats.org/drawingml/2006/table">
            <a:tbl>
              <a:tblPr firstRow="1" bandRow="1">
                <a:noFill/>
              </a:tblPr>
              <a:tblGrid>
                <a:gridCol w="2498834">
                  <a:extLst>
                    <a:ext uri="{9D8B030D-6E8A-4147-A177-3AD203B41FA5}">
                      <a16:colId xmlns:a16="http://schemas.microsoft.com/office/drawing/2014/main" val="20000"/>
                    </a:ext>
                  </a:extLst>
                </a:gridCol>
                <a:gridCol w="1112146">
                  <a:extLst>
                    <a:ext uri="{9D8B030D-6E8A-4147-A177-3AD203B41FA5}">
                      <a16:colId xmlns:a16="http://schemas.microsoft.com/office/drawing/2014/main" val="20001"/>
                    </a:ext>
                  </a:extLst>
                </a:gridCol>
                <a:gridCol w="1047390">
                  <a:extLst>
                    <a:ext uri="{9D8B030D-6E8A-4147-A177-3AD203B41FA5}">
                      <a16:colId xmlns:a16="http://schemas.microsoft.com/office/drawing/2014/main" val="20002"/>
                    </a:ext>
                  </a:extLst>
                </a:gridCol>
                <a:gridCol w="2377064">
                  <a:extLst>
                    <a:ext uri="{9D8B030D-6E8A-4147-A177-3AD203B41FA5}">
                      <a16:colId xmlns:a16="http://schemas.microsoft.com/office/drawing/2014/main" val="20003"/>
                    </a:ext>
                  </a:extLst>
                </a:gridCol>
                <a:gridCol w="1041451">
                  <a:extLst>
                    <a:ext uri="{9D8B030D-6E8A-4147-A177-3AD203B41FA5}">
                      <a16:colId xmlns:a16="http://schemas.microsoft.com/office/drawing/2014/main" val="20004"/>
                    </a:ext>
                  </a:extLst>
                </a:gridCol>
                <a:gridCol w="1041451">
                  <a:extLst>
                    <a:ext uri="{9D8B030D-6E8A-4147-A177-3AD203B41FA5}">
                      <a16:colId xmlns:a16="http://schemas.microsoft.com/office/drawing/2014/main" val="768643908"/>
                    </a:ext>
                  </a:extLst>
                </a:gridCol>
              </a:tblGrid>
              <a:tr h="364825">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Action Step</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Person/Position Responsible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Timeline of Implementation</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Evidence and Artifacts </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Funding Source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solidFill>
                            <a:schemeClr val="tx1"/>
                          </a:solidFill>
                        </a:rPr>
                        <a:t>APS</a:t>
                      </a:r>
                      <a:r>
                        <a:rPr lang="en-US" sz="1000" u="none" strike="noStrike" cap="none" baseline="0">
                          <a:solidFill>
                            <a:schemeClr val="tx1"/>
                          </a:solidFill>
                        </a:rPr>
                        <a:t> 5</a:t>
                      </a:r>
                      <a:endParaRPr sz="1000" u="none" strike="noStrike" cap="none">
                        <a:solidFill>
                          <a:schemeClr val="tx1"/>
                        </a:solidFill>
                      </a:endParaRPr>
                    </a:p>
                  </a:txBody>
                  <a:tcPr marL="60003" marR="60003" marT="30013" marB="30013" anchor="ctr"/>
                </a:tc>
                <a:extLst>
                  <a:ext uri="{0D108BD9-81ED-4DB2-BD59-A6C34878D82A}">
                    <a16:rowId xmlns:a16="http://schemas.microsoft.com/office/drawing/2014/main" val="10000"/>
                  </a:ext>
                </a:extLst>
              </a:tr>
              <a:tr h="974425">
                <a:tc>
                  <a:txBody>
                    <a:bodyPr/>
                    <a:lstStyle/>
                    <a:p>
                      <a:pPr lvl="0" algn="l">
                        <a:lnSpc>
                          <a:spcPct val="100000"/>
                        </a:lnSpc>
                        <a:spcBef>
                          <a:spcPts val="0"/>
                        </a:spcBef>
                        <a:spcAft>
                          <a:spcPts val="0"/>
                        </a:spcAft>
                        <a:buNone/>
                      </a:pPr>
                      <a:r>
                        <a:rPr lang="en-US" sz="800" b="0" i="0" u="none" strike="noStrike" noProof="0">
                          <a:latin typeface="Calibri"/>
                        </a:rPr>
                        <a:t>Provide PL on Specifically Designed Instruction (SDI). Implement Specially Designed Instruction (SDI).  SDI is the unique set of supports provided to an individual student based on his or her learning needs to remove barriers that result from the student's disability.</a:t>
                      </a:r>
                      <a:endParaRPr lang="en-US" sz="1100"/>
                    </a:p>
                    <a:p>
                      <a:pPr lvl="0">
                        <a:buNone/>
                      </a:pPr>
                      <a:br>
                        <a:rPr lang="en-US" sz="1100"/>
                      </a:br>
                      <a:endParaRPr lang="en-US" sz="1100"/>
                    </a:p>
                  </a:txBody>
                  <a:tcPr marL="30013" marR="30013" marT="30013" marB="30013" anchor="ctr"/>
                </a:tc>
                <a:tc>
                  <a:txBody>
                    <a:bodyPr/>
                    <a:lstStyle/>
                    <a:p>
                      <a:pPr lvl="0" algn="l">
                        <a:lnSpc>
                          <a:spcPct val="100000"/>
                        </a:lnSpc>
                        <a:spcBef>
                          <a:spcPts val="0"/>
                        </a:spcBef>
                        <a:spcAft>
                          <a:spcPts val="0"/>
                        </a:spcAft>
                        <a:buNone/>
                      </a:pPr>
                      <a:r>
                        <a:rPr lang="en-US" sz="800" b="0" i="0" u="none" strike="noStrike" noProof="0">
                          <a:latin typeface="Calibri"/>
                        </a:rPr>
                        <a:t>Special Education Teachers</a:t>
                      </a:r>
                      <a:endParaRPr lang="en-US" sz="1100"/>
                    </a:p>
                    <a:p>
                      <a:pPr lvl="0" algn="l">
                        <a:lnSpc>
                          <a:spcPct val="100000"/>
                        </a:lnSpc>
                        <a:spcBef>
                          <a:spcPts val="0"/>
                        </a:spcBef>
                        <a:spcAft>
                          <a:spcPts val="0"/>
                        </a:spcAft>
                        <a:buNone/>
                      </a:pPr>
                      <a:r>
                        <a:rPr lang="en-US" sz="800" b="0" i="0" u="none" strike="noStrike" noProof="0">
                          <a:latin typeface="Calibri"/>
                        </a:rPr>
                        <a:t>Special Ed. Lead Teacher (SELT)</a:t>
                      </a:r>
                      <a:endParaRPr lang="en-US" sz="1100"/>
                    </a:p>
                    <a:p>
                      <a:pPr lvl="0">
                        <a:buNone/>
                      </a:pPr>
                      <a:br>
                        <a:rPr lang="en-US" sz="1100"/>
                      </a:br>
                      <a:endParaRPr lang="en-US" sz="1100"/>
                    </a:p>
                  </a:txBody>
                  <a:tcPr marL="30013" marR="30013" marT="30013" marB="30013" anchor="ctr"/>
                </a:tc>
                <a:tc>
                  <a:txBody>
                    <a:bodyPr/>
                    <a:lstStyle/>
                    <a:p>
                      <a:pPr lvl="0" algn="l">
                        <a:lnSpc>
                          <a:spcPct val="100000"/>
                        </a:lnSpc>
                        <a:spcBef>
                          <a:spcPts val="0"/>
                        </a:spcBef>
                        <a:spcAft>
                          <a:spcPts val="0"/>
                        </a:spcAft>
                        <a:buNone/>
                      </a:pPr>
                      <a:r>
                        <a:rPr lang="en-US" sz="800" b="0" i="0" u="none" strike="noStrike" noProof="0">
                          <a:solidFill>
                            <a:schemeClr val="dk1"/>
                          </a:solidFill>
                          <a:latin typeface="Calibri"/>
                        </a:rPr>
                        <a:t>   August 2022-May 2023</a:t>
                      </a:r>
                      <a:endParaRPr lang="en-US" sz="800" b="0" i="0" u="none" strike="noStrike" noProof="0">
                        <a:latin typeface="Calibri"/>
                      </a:endParaRPr>
                    </a:p>
                    <a:p>
                      <a:pPr lvl="0">
                        <a:buNone/>
                      </a:pPr>
                      <a:endParaRPr lang="en-US" sz="800"/>
                    </a:p>
                  </a:txBody>
                  <a:tcPr marL="30013" marR="30013" marT="30013" marB="30013" anchor="ctr"/>
                </a:tc>
                <a:tc>
                  <a:txBody>
                    <a:bodyPr/>
                    <a:lstStyle/>
                    <a:p>
                      <a:pPr lvl="0" algn="ctr">
                        <a:lnSpc>
                          <a:spcPct val="100000"/>
                        </a:lnSpc>
                        <a:spcBef>
                          <a:spcPts val="0"/>
                        </a:spcBef>
                        <a:spcAft>
                          <a:spcPts val="0"/>
                        </a:spcAft>
                        <a:buNone/>
                      </a:pPr>
                      <a:r>
                        <a:rPr lang="en-US" sz="800" b="0" i="0" u="none" strike="noStrike" noProof="0">
                          <a:latin typeface="Calibri"/>
                        </a:rPr>
                        <a:t>    PL Agenda,  Lesson Plans w/ Identified  SDI, Accommodations , PL Agendas, Sign In  Sheets</a:t>
                      </a:r>
                      <a:endParaRPr lang="en-US" sz="1100"/>
                    </a:p>
                  </a:txBody>
                  <a:tcPr marL="30013" marR="30013" marT="30013" marB="30013" anchor="ctr"/>
                </a:tc>
                <a:tc>
                  <a:txBody>
                    <a:bodyPr/>
                    <a:lstStyle/>
                    <a:p>
                      <a:pPr marL="0" marR="0" lvl="0" indent="0" algn="ctr">
                        <a:lnSpc>
                          <a:spcPct val="100000"/>
                        </a:lnSpc>
                        <a:spcBef>
                          <a:spcPts val="0"/>
                        </a:spcBef>
                        <a:spcAft>
                          <a:spcPts val="0"/>
                        </a:spcAft>
                        <a:buNone/>
                      </a:pPr>
                      <a:r>
                        <a:rPr lang="en-US" sz="900" b="0" i="0" u="none" strike="noStrike" cap="none" noProof="0">
                          <a:solidFill>
                            <a:schemeClr val="dk1"/>
                          </a:solidFill>
                          <a:latin typeface="Calibri"/>
                        </a:rPr>
                        <a:t>General Funds</a:t>
                      </a:r>
                      <a:endParaRPr sz="1100"/>
                    </a:p>
                  </a:txBody>
                  <a:tcPr marL="30013" marR="30013" marT="30013" marB="30013"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900" u="none" strike="noStrike" cap="none"/>
                        <a:t>C&amp;I</a:t>
                      </a:r>
                      <a:endParaRPr sz="900" u="none" strike="noStrike" cap="none"/>
                    </a:p>
                  </a:txBody>
                  <a:tcPr marL="30013" marR="30013" marT="30013" marB="30013" anchor="ctr"/>
                </a:tc>
                <a:extLst>
                  <a:ext uri="{0D108BD9-81ED-4DB2-BD59-A6C34878D82A}">
                    <a16:rowId xmlns:a16="http://schemas.microsoft.com/office/drawing/2014/main" val="10001"/>
                  </a:ext>
                </a:extLst>
              </a:tr>
              <a:tr h="240034">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11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extLst>
                  <a:ext uri="{0D108BD9-81ED-4DB2-BD59-A6C34878D82A}">
                    <a16:rowId xmlns:a16="http://schemas.microsoft.com/office/drawing/2014/main" val="10002"/>
                  </a:ext>
                </a:extLst>
              </a:tr>
              <a:tr h="240034">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11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extLst>
                  <a:ext uri="{0D108BD9-81ED-4DB2-BD59-A6C34878D82A}">
                    <a16:rowId xmlns:a16="http://schemas.microsoft.com/office/drawing/2014/main" val="10003"/>
                  </a:ext>
                </a:extLst>
              </a:tr>
            </a:tbl>
          </a:graphicData>
        </a:graphic>
      </p:graphicFrame>
      <p:graphicFrame>
        <p:nvGraphicFramePr>
          <p:cNvPr id="215" name="Google Shape;215;p6"/>
          <p:cNvGraphicFramePr/>
          <p:nvPr/>
        </p:nvGraphicFramePr>
        <p:xfrm>
          <a:off x="1524000" y="396199"/>
          <a:ext cx="9144000" cy="833492"/>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26044">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rgbClr val="FFFFFF"/>
                          </a:solidFill>
                          <a:latin typeface="Arial"/>
                          <a:ea typeface="Arial"/>
                          <a:cs typeface="Arial"/>
                          <a:sym typeface="Arial"/>
                        </a:rPr>
                        <a:t>CIP Goal</a:t>
                      </a:r>
                      <a:r>
                        <a:rPr lang="en-US" sz="1300" u="none" strike="noStrike" cap="none" baseline="0">
                          <a:solidFill>
                            <a:srgbClr val="FFFFFF"/>
                          </a:solidFill>
                          <a:latin typeface="Arial"/>
                          <a:ea typeface="Arial"/>
                          <a:cs typeface="Arial"/>
                          <a:sym typeface="Arial"/>
                        </a:rPr>
                        <a:t> #1 </a:t>
                      </a:r>
                      <a:r>
                        <a:rPr lang="en-US" sz="1300" u="none" strike="noStrike" cap="none" baseline="0">
                          <a:solidFill>
                            <a:srgbClr val="FFFFFF"/>
                          </a:solidFill>
                          <a:latin typeface="Arial"/>
                          <a:ea typeface="Arial"/>
                          <a:cs typeface="Arial"/>
                          <a:sym typeface="Arial"/>
                          <a:hlinkClick r:id="rId3"/>
                        </a:rPr>
                        <a:t>Strategy</a:t>
                      </a:r>
                      <a:r>
                        <a:rPr lang="en-US" sz="1300" u="none" strike="noStrike" cap="none" baseline="0">
                          <a:solidFill>
                            <a:srgbClr val="FFFFFF"/>
                          </a:solidFill>
                          <a:latin typeface="Arial"/>
                          <a:ea typeface="Arial"/>
                          <a:cs typeface="Arial"/>
                          <a:sym typeface="Arial"/>
                        </a:rPr>
                        <a:t>:</a:t>
                      </a:r>
                      <a:r>
                        <a:rPr lang="en-US" sz="1300" u="none" strike="noStrike" cap="none" baseline="0">
                          <a:solidFill>
                            <a:srgbClr val="FFFFFF"/>
                          </a:solidFill>
                          <a:latin typeface="Arial"/>
                          <a:cs typeface="Arial"/>
                        </a:rPr>
                        <a:t> Literacy</a:t>
                      </a:r>
                    </a:p>
                    <a:p>
                      <a:pPr marL="0" marR="0" lvl="0" indent="0" algn="ctr">
                        <a:lnSpc>
                          <a:spcPct val="100000"/>
                        </a:lnSpc>
                        <a:spcBef>
                          <a:spcPts val="0"/>
                        </a:spcBef>
                        <a:spcAft>
                          <a:spcPts val="0"/>
                        </a:spcAft>
                        <a:buNone/>
                      </a:pPr>
                      <a:r>
                        <a:rPr lang="en-US" sz="1300" b="1" i="0" u="none" strike="noStrike" cap="none" baseline="0" noProof="0"/>
                        <a:t>Increase the percent of students in grades 3-5  scoring in the proficient and above categories by 3 percentage points from 19% in SY 2022 to 22% in SY 2023 on the End of Grade  Georgia Milestones Assessment</a:t>
                      </a:r>
                      <a:endParaRPr lang="en-US" sz="1300"/>
                    </a:p>
                  </a:txBody>
                  <a:tcPr marL="44997" marR="44997" marT="22509" marB="22509">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5900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4114">
                <a:tc gridSpan="3">
                  <a:txBody>
                    <a:bodyPr/>
                    <a:lstStyle/>
                    <a:p>
                      <a:pPr marL="0" marR="0" lvl="0" indent="0" algn="l" rtl="0">
                        <a:lnSpc>
                          <a:spcPct val="100000"/>
                        </a:lnSpc>
                        <a:spcBef>
                          <a:spcPts val="0"/>
                        </a:spcBef>
                        <a:spcAft>
                          <a:spcPts val="0"/>
                        </a:spcAft>
                        <a:buClr>
                          <a:srgbClr val="000000"/>
                        </a:buClr>
                        <a:buSzPts val="1300"/>
                        <a:buFont typeface="Arial"/>
                        <a:buNone/>
                      </a:pPr>
                      <a:endParaRPr sz="900" b="1" u="none" strike="noStrike" cap="none">
                        <a:latin typeface="Arial"/>
                        <a:ea typeface="Arial"/>
                        <a:cs typeface="Arial"/>
                        <a:sym typeface="Arial"/>
                      </a:endParaRPr>
                    </a:p>
                  </a:txBody>
                  <a:tcPr marL="44997" marR="44997" marT="22509" marB="22509" anchor="ctr">
                    <a:lnT w="38100" cap="flat" cmpd="sng">
                      <a:solidFill>
                        <a:schemeClr val="lt1"/>
                      </a:solidFill>
                      <a:prstDash val="solid"/>
                      <a:round/>
                      <a:headEnd type="none" w="sm" len="sm"/>
                      <a:tailEnd type="none" w="sm" len="sm"/>
                    </a:lnT>
                    <a:solidFill>
                      <a:srgbClr val="FCE5C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p:nvPr/>
        </p:nvSpPr>
        <p:spPr>
          <a:xfrm>
            <a:off x="1524000" y="64956"/>
            <a:ext cx="9144000" cy="315062"/>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sp>
        <p:nvSpPr>
          <p:cNvPr id="205" name="Google Shape;205;p6"/>
          <p:cNvSpPr/>
          <p:nvPr/>
        </p:nvSpPr>
        <p:spPr>
          <a:xfrm>
            <a:off x="8738259" y="32020"/>
            <a:ext cx="5459" cy="241978"/>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206" name="Google Shape;206;p6"/>
          <p:cNvSpPr/>
          <p:nvPr/>
        </p:nvSpPr>
        <p:spPr>
          <a:xfrm>
            <a:off x="8891106" y="5424"/>
            <a:ext cx="908250" cy="358575"/>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Action Plans</a:t>
            </a:r>
            <a:endParaRPr sz="1050" b="1"/>
          </a:p>
        </p:txBody>
      </p:sp>
      <p:sp>
        <p:nvSpPr>
          <p:cNvPr id="207" name="Google Shape;207;p6"/>
          <p:cNvSpPr/>
          <p:nvPr/>
        </p:nvSpPr>
        <p:spPr>
          <a:xfrm>
            <a:off x="2095500" y="37705"/>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375" b="1">
                <a:solidFill>
                  <a:schemeClr val="dk1"/>
                </a:solidFill>
              </a:rPr>
              <a:t>Usher-Collier</a:t>
            </a:r>
          </a:p>
        </p:txBody>
      </p:sp>
      <p:grpSp>
        <p:nvGrpSpPr>
          <p:cNvPr id="208" name="Google Shape;208;p6"/>
          <p:cNvGrpSpPr/>
          <p:nvPr/>
        </p:nvGrpSpPr>
        <p:grpSpPr>
          <a:xfrm>
            <a:off x="8278664" y="85116"/>
            <a:ext cx="323126" cy="248776"/>
            <a:chOff x="8092231" y="1622475"/>
            <a:chExt cx="307997" cy="237107"/>
          </a:xfrm>
        </p:grpSpPr>
        <p:sp>
          <p:nvSpPr>
            <p:cNvPr id="209" name="Google Shape;209;p6"/>
            <p:cNvSpPr/>
            <p:nvPr/>
          </p:nvSpPr>
          <p:spPr>
            <a:xfrm>
              <a:off x="8092231" y="1622475"/>
              <a:ext cx="209497" cy="205116"/>
            </a:xfrm>
            <a:custGeom>
              <a:avLst/>
              <a:gdLst/>
              <a:ahLst/>
              <a:cxnLst/>
              <a:rect l="l" t="t" r="r" b="b"/>
              <a:pathLst>
                <a:path w="11142" h="10909" extrusionOk="0">
                  <a:moveTo>
                    <a:pt x="5571" y="2703"/>
                  </a:moveTo>
                  <a:cubicBezTo>
                    <a:pt x="7073" y="2703"/>
                    <a:pt x="8307" y="3937"/>
                    <a:pt x="8307" y="5438"/>
                  </a:cubicBezTo>
                  <a:cubicBezTo>
                    <a:pt x="8307" y="6972"/>
                    <a:pt x="7073" y="8207"/>
                    <a:pt x="5571" y="8207"/>
                  </a:cubicBezTo>
                  <a:cubicBezTo>
                    <a:pt x="4037" y="8207"/>
                    <a:pt x="2803" y="6972"/>
                    <a:pt x="2803" y="5438"/>
                  </a:cubicBezTo>
                  <a:cubicBezTo>
                    <a:pt x="2803" y="3937"/>
                    <a:pt x="4037" y="2703"/>
                    <a:pt x="5571" y="2703"/>
                  </a:cubicBezTo>
                  <a:close/>
                  <a:moveTo>
                    <a:pt x="4404" y="1"/>
                  </a:moveTo>
                  <a:cubicBezTo>
                    <a:pt x="4004" y="67"/>
                    <a:pt x="3637" y="201"/>
                    <a:pt x="3303" y="368"/>
                  </a:cubicBezTo>
                  <a:cubicBezTo>
                    <a:pt x="3337" y="1101"/>
                    <a:pt x="3403" y="1935"/>
                    <a:pt x="3170" y="2136"/>
                  </a:cubicBezTo>
                  <a:cubicBezTo>
                    <a:pt x="3120" y="2167"/>
                    <a:pt x="3053" y="2180"/>
                    <a:pt x="2972" y="2180"/>
                  </a:cubicBezTo>
                  <a:cubicBezTo>
                    <a:pt x="2619" y="2180"/>
                    <a:pt x="2005" y="1919"/>
                    <a:pt x="1435" y="1702"/>
                  </a:cubicBezTo>
                  <a:cubicBezTo>
                    <a:pt x="1168" y="2002"/>
                    <a:pt x="935" y="2302"/>
                    <a:pt x="735" y="2669"/>
                  </a:cubicBezTo>
                  <a:cubicBezTo>
                    <a:pt x="1202" y="3236"/>
                    <a:pt x="1769" y="3870"/>
                    <a:pt x="1669" y="4170"/>
                  </a:cubicBezTo>
                  <a:cubicBezTo>
                    <a:pt x="1602" y="4471"/>
                    <a:pt x="768" y="4637"/>
                    <a:pt x="34" y="4837"/>
                  </a:cubicBezTo>
                  <a:cubicBezTo>
                    <a:pt x="1" y="5038"/>
                    <a:pt x="1" y="5238"/>
                    <a:pt x="1" y="5438"/>
                  </a:cubicBezTo>
                  <a:cubicBezTo>
                    <a:pt x="1" y="5638"/>
                    <a:pt x="1" y="5838"/>
                    <a:pt x="34" y="6038"/>
                  </a:cubicBezTo>
                  <a:cubicBezTo>
                    <a:pt x="768" y="6238"/>
                    <a:pt x="1602" y="6439"/>
                    <a:pt x="1669" y="6705"/>
                  </a:cubicBezTo>
                  <a:cubicBezTo>
                    <a:pt x="1769" y="7006"/>
                    <a:pt x="1202" y="7639"/>
                    <a:pt x="735" y="8240"/>
                  </a:cubicBezTo>
                  <a:cubicBezTo>
                    <a:pt x="935" y="8573"/>
                    <a:pt x="1168" y="8907"/>
                    <a:pt x="1435" y="9174"/>
                  </a:cubicBezTo>
                  <a:cubicBezTo>
                    <a:pt x="1986" y="8964"/>
                    <a:pt x="2579" y="8713"/>
                    <a:pt x="2937" y="8713"/>
                  </a:cubicBezTo>
                  <a:cubicBezTo>
                    <a:pt x="3033" y="8713"/>
                    <a:pt x="3113" y="8731"/>
                    <a:pt x="3170" y="8774"/>
                  </a:cubicBezTo>
                  <a:cubicBezTo>
                    <a:pt x="3403" y="8940"/>
                    <a:pt x="3337" y="9774"/>
                    <a:pt x="3303" y="10542"/>
                  </a:cubicBezTo>
                  <a:cubicBezTo>
                    <a:pt x="3637" y="10708"/>
                    <a:pt x="4037" y="10808"/>
                    <a:pt x="4404" y="10908"/>
                  </a:cubicBezTo>
                  <a:cubicBezTo>
                    <a:pt x="4838" y="10275"/>
                    <a:pt x="5238" y="9541"/>
                    <a:pt x="5571" y="9541"/>
                  </a:cubicBezTo>
                  <a:cubicBezTo>
                    <a:pt x="5905" y="9541"/>
                    <a:pt x="6339" y="10275"/>
                    <a:pt x="6739" y="10908"/>
                  </a:cubicBezTo>
                  <a:cubicBezTo>
                    <a:pt x="7139" y="10808"/>
                    <a:pt x="7506" y="10708"/>
                    <a:pt x="7840" y="10542"/>
                  </a:cubicBezTo>
                  <a:cubicBezTo>
                    <a:pt x="7806" y="9774"/>
                    <a:pt x="7740" y="8940"/>
                    <a:pt x="7973" y="8774"/>
                  </a:cubicBezTo>
                  <a:cubicBezTo>
                    <a:pt x="8030" y="8731"/>
                    <a:pt x="8110" y="8713"/>
                    <a:pt x="8206" y="8713"/>
                  </a:cubicBezTo>
                  <a:cubicBezTo>
                    <a:pt x="8564" y="8713"/>
                    <a:pt x="9156" y="8964"/>
                    <a:pt x="9708" y="9174"/>
                  </a:cubicBezTo>
                  <a:cubicBezTo>
                    <a:pt x="9975" y="8874"/>
                    <a:pt x="10208" y="8573"/>
                    <a:pt x="10408" y="8240"/>
                  </a:cubicBezTo>
                  <a:cubicBezTo>
                    <a:pt x="9941" y="7639"/>
                    <a:pt x="9374" y="7006"/>
                    <a:pt x="9474" y="6705"/>
                  </a:cubicBezTo>
                  <a:cubicBezTo>
                    <a:pt x="9541" y="6439"/>
                    <a:pt x="10375" y="6238"/>
                    <a:pt x="11109" y="6038"/>
                  </a:cubicBezTo>
                  <a:cubicBezTo>
                    <a:pt x="11142" y="5838"/>
                    <a:pt x="11142" y="5638"/>
                    <a:pt x="11142" y="5438"/>
                  </a:cubicBezTo>
                  <a:cubicBezTo>
                    <a:pt x="11142" y="5238"/>
                    <a:pt x="11142" y="5038"/>
                    <a:pt x="11109" y="4837"/>
                  </a:cubicBezTo>
                  <a:cubicBezTo>
                    <a:pt x="10375" y="4637"/>
                    <a:pt x="9541" y="4471"/>
                    <a:pt x="9474" y="4170"/>
                  </a:cubicBezTo>
                  <a:cubicBezTo>
                    <a:pt x="9374" y="3870"/>
                    <a:pt x="9908" y="3236"/>
                    <a:pt x="10408" y="2669"/>
                  </a:cubicBezTo>
                  <a:cubicBezTo>
                    <a:pt x="10208" y="2302"/>
                    <a:pt x="9975" y="2002"/>
                    <a:pt x="9708" y="1702"/>
                  </a:cubicBezTo>
                  <a:cubicBezTo>
                    <a:pt x="9138" y="1919"/>
                    <a:pt x="8502" y="2180"/>
                    <a:pt x="8158" y="2180"/>
                  </a:cubicBezTo>
                  <a:cubicBezTo>
                    <a:pt x="8080" y="2180"/>
                    <a:pt x="8017" y="2167"/>
                    <a:pt x="7973" y="2136"/>
                  </a:cubicBezTo>
                  <a:cubicBezTo>
                    <a:pt x="7740" y="1935"/>
                    <a:pt x="7806" y="1101"/>
                    <a:pt x="7840" y="368"/>
                  </a:cubicBezTo>
                  <a:cubicBezTo>
                    <a:pt x="7506" y="201"/>
                    <a:pt x="7106" y="67"/>
                    <a:pt x="6739" y="1"/>
                  </a:cubicBezTo>
                  <a:cubicBezTo>
                    <a:pt x="6305" y="634"/>
                    <a:pt x="5905" y="1335"/>
                    <a:pt x="5571" y="1335"/>
                  </a:cubicBezTo>
                  <a:cubicBezTo>
                    <a:pt x="5238" y="1335"/>
                    <a:pt x="4804" y="634"/>
                    <a:pt x="4404" y="1"/>
                  </a:cubicBezTo>
                  <a:close/>
                </a:path>
              </a:pathLst>
            </a:custGeom>
            <a:solidFill>
              <a:srgbClr val="D59002"/>
            </a:solidFill>
            <a:ln>
              <a:noFill/>
            </a:ln>
          </p:spPr>
          <p:txBody>
            <a:bodyPr spcFirstLastPara="1" wrap="square" lIns="59981" tIns="59981" rIns="59981" bIns="59981" anchor="ctr" anchorCtr="0">
              <a:noAutofit/>
            </a:bodyPr>
            <a:lstStyle/>
            <a:p>
              <a:pPr>
                <a:buSzPts val="1050"/>
              </a:pPr>
              <a:endParaRPr sz="919"/>
            </a:p>
          </p:txBody>
        </p:sp>
        <p:sp>
          <p:nvSpPr>
            <p:cNvPr id="210" name="Google Shape;210;p6"/>
            <p:cNvSpPr/>
            <p:nvPr/>
          </p:nvSpPr>
          <p:spPr>
            <a:xfrm>
              <a:off x="8282919" y="1745413"/>
              <a:ext cx="117309" cy="114169"/>
            </a:xfrm>
            <a:custGeom>
              <a:avLst/>
              <a:gdLst/>
              <a:ahLst/>
              <a:cxnLst/>
              <a:rect l="l" t="t" r="r" b="b"/>
              <a:pathLst>
                <a:path w="6239" h="6072" extrusionOk="0">
                  <a:moveTo>
                    <a:pt x="3103" y="1502"/>
                  </a:moveTo>
                  <a:cubicBezTo>
                    <a:pt x="3970" y="1502"/>
                    <a:pt x="4637" y="2202"/>
                    <a:pt x="4637" y="3036"/>
                  </a:cubicBezTo>
                  <a:cubicBezTo>
                    <a:pt x="4637" y="3903"/>
                    <a:pt x="3970" y="4571"/>
                    <a:pt x="3103" y="4571"/>
                  </a:cubicBezTo>
                  <a:cubicBezTo>
                    <a:pt x="2269" y="4571"/>
                    <a:pt x="1568" y="3903"/>
                    <a:pt x="1568" y="3036"/>
                  </a:cubicBezTo>
                  <a:cubicBezTo>
                    <a:pt x="1568" y="2202"/>
                    <a:pt x="2269" y="1502"/>
                    <a:pt x="3103" y="1502"/>
                  </a:cubicBezTo>
                  <a:close/>
                  <a:moveTo>
                    <a:pt x="2469" y="1"/>
                  </a:moveTo>
                  <a:cubicBezTo>
                    <a:pt x="2235" y="34"/>
                    <a:pt x="2035" y="101"/>
                    <a:pt x="1835" y="201"/>
                  </a:cubicBezTo>
                  <a:cubicBezTo>
                    <a:pt x="1868" y="634"/>
                    <a:pt x="1902" y="1101"/>
                    <a:pt x="1768" y="1202"/>
                  </a:cubicBezTo>
                  <a:cubicBezTo>
                    <a:pt x="1743" y="1220"/>
                    <a:pt x="1707" y="1229"/>
                    <a:pt x="1663" y="1229"/>
                  </a:cubicBezTo>
                  <a:cubicBezTo>
                    <a:pt x="1473" y="1229"/>
                    <a:pt x="1126" y="1076"/>
                    <a:pt x="801" y="968"/>
                  </a:cubicBezTo>
                  <a:cubicBezTo>
                    <a:pt x="668" y="1135"/>
                    <a:pt x="534" y="1302"/>
                    <a:pt x="401" y="1502"/>
                  </a:cubicBezTo>
                  <a:cubicBezTo>
                    <a:pt x="668" y="1835"/>
                    <a:pt x="1001" y="2169"/>
                    <a:pt x="934" y="2336"/>
                  </a:cubicBezTo>
                  <a:cubicBezTo>
                    <a:pt x="901" y="2502"/>
                    <a:pt x="434" y="2603"/>
                    <a:pt x="0" y="2703"/>
                  </a:cubicBezTo>
                  <a:cubicBezTo>
                    <a:pt x="0" y="2803"/>
                    <a:pt x="0" y="2936"/>
                    <a:pt x="0" y="3036"/>
                  </a:cubicBezTo>
                  <a:cubicBezTo>
                    <a:pt x="0" y="3170"/>
                    <a:pt x="0" y="3270"/>
                    <a:pt x="0" y="3370"/>
                  </a:cubicBezTo>
                  <a:cubicBezTo>
                    <a:pt x="434" y="3503"/>
                    <a:pt x="868" y="3603"/>
                    <a:pt x="934" y="3737"/>
                  </a:cubicBezTo>
                  <a:cubicBezTo>
                    <a:pt x="1001" y="3937"/>
                    <a:pt x="668" y="4270"/>
                    <a:pt x="401" y="4604"/>
                  </a:cubicBezTo>
                  <a:cubicBezTo>
                    <a:pt x="534" y="4804"/>
                    <a:pt x="668" y="4971"/>
                    <a:pt x="801" y="5138"/>
                  </a:cubicBezTo>
                  <a:cubicBezTo>
                    <a:pt x="1117" y="5006"/>
                    <a:pt x="1455" y="4874"/>
                    <a:pt x="1648" y="4874"/>
                  </a:cubicBezTo>
                  <a:cubicBezTo>
                    <a:pt x="1699" y="4874"/>
                    <a:pt x="1740" y="4883"/>
                    <a:pt x="1768" y="4904"/>
                  </a:cubicBezTo>
                  <a:cubicBezTo>
                    <a:pt x="1902" y="5004"/>
                    <a:pt x="1868" y="5471"/>
                    <a:pt x="1835" y="5872"/>
                  </a:cubicBezTo>
                  <a:cubicBezTo>
                    <a:pt x="2035" y="5972"/>
                    <a:pt x="2235" y="6038"/>
                    <a:pt x="2469" y="6072"/>
                  </a:cubicBezTo>
                  <a:cubicBezTo>
                    <a:pt x="2702" y="5738"/>
                    <a:pt x="2936" y="5338"/>
                    <a:pt x="3103" y="5338"/>
                  </a:cubicBezTo>
                  <a:cubicBezTo>
                    <a:pt x="3269" y="5338"/>
                    <a:pt x="3536" y="5738"/>
                    <a:pt x="3770" y="6072"/>
                  </a:cubicBezTo>
                  <a:cubicBezTo>
                    <a:pt x="3970" y="6038"/>
                    <a:pt x="4170" y="5972"/>
                    <a:pt x="4370" y="5872"/>
                  </a:cubicBezTo>
                  <a:cubicBezTo>
                    <a:pt x="4370" y="5471"/>
                    <a:pt x="4303" y="5004"/>
                    <a:pt x="4437" y="4904"/>
                  </a:cubicBezTo>
                  <a:cubicBezTo>
                    <a:pt x="4472" y="4883"/>
                    <a:pt x="4518" y="4874"/>
                    <a:pt x="4574" y="4874"/>
                  </a:cubicBezTo>
                  <a:cubicBezTo>
                    <a:pt x="4782" y="4874"/>
                    <a:pt x="5114" y="5006"/>
                    <a:pt x="5404" y="5138"/>
                  </a:cubicBezTo>
                  <a:cubicBezTo>
                    <a:pt x="5571" y="4971"/>
                    <a:pt x="5704" y="4804"/>
                    <a:pt x="5805" y="4604"/>
                  </a:cubicBezTo>
                  <a:cubicBezTo>
                    <a:pt x="5538" y="4270"/>
                    <a:pt x="5237" y="3937"/>
                    <a:pt x="5271" y="3737"/>
                  </a:cubicBezTo>
                  <a:cubicBezTo>
                    <a:pt x="5338" y="3603"/>
                    <a:pt x="5805" y="3503"/>
                    <a:pt x="6205" y="3370"/>
                  </a:cubicBezTo>
                  <a:cubicBezTo>
                    <a:pt x="6205" y="3270"/>
                    <a:pt x="6238" y="3170"/>
                    <a:pt x="6238" y="3036"/>
                  </a:cubicBezTo>
                  <a:cubicBezTo>
                    <a:pt x="6238" y="2936"/>
                    <a:pt x="6205" y="2836"/>
                    <a:pt x="6205" y="2703"/>
                  </a:cubicBezTo>
                  <a:cubicBezTo>
                    <a:pt x="5805" y="2603"/>
                    <a:pt x="5338" y="2502"/>
                    <a:pt x="5271" y="2336"/>
                  </a:cubicBezTo>
                  <a:cubicBezTo>
                    <a:pt x="5237" y="2169"/>
                    <a:pt x="5538" y="1835"/>
                    <a:pt x="5805" y="1502"/>
                  </a:cubicBezTo>
                  <a:cubicBezTo>
                    <a:pt x="5704" y="1302"/>
                    <a:pt x="5571" y="1135"/>
                    <a:pt x="5404" y="968"/>
                  </a:cubicBezTo>
                  <a:cubicBezTo>
                    <a:pt x="5106" y="1076"/>
                    <a:pt x="4765" y="1229"/>
                    <a:pt x="4557" y="1229"/>
                  </a:cubicBezTo>
                  <a:cubicBezTo>
                    <a:pt x="4509" y="1229"/>
                    <a:pt x="4468" y="1220"/>
                    <a:pt x="4437" y="1202"/>
                  </a:cubicBezTo>
                  <a:cubicBezTo>
                    <a:pt x="4303" y="1101"/>
                    <a:pt x="4370" y="634"/>
                    <a:pt x="4370" y="201"/>
                  </a:cubicBezTo>
                  <a:cubicBezTo>
                    <a:pt x="4170" y="101"/>
                    <a:pt x="3970" y="34"/>
                    <a:pt x="3770" y="1"/>
                  </a:cubicBezTo>
                  <a:cubicBezTo>
                    <a:pt x="3536" y="334"/>
                    <a:pt x="3269" y="768"/>
                    <a:pt x="3103" y="768"/>
                  </a:cubicBezTo>
                  <a:cubicBezTo>
                    <a:pt x="2936" y="768"/>
                    <a:pt x="2702" y="334"/>
                    <a:pt x="2469" y="1"/>
                  </a:cubicBezTo>
                  <a:close/>
                </a:path>
              </a:pathLst>
            </a:custGeom>
            <a:solidFill>
              <a:srgbClr val="D59002"/>
            </a:solidFill>
            <a:ln>
              <a:noFill/>
            </a:ln>
          </p:spPr>
          <p:txBody>
            <a:bodyPr spcFirstLastPara="1" wrap="square" lIns="59981" tIns="59981" rIns="59981" bIns="59981" anchor="ctr" anchorCtr="0">
              <a:noAutofit/>
            </a:bodyPr>
            <a:lstStyle/>
            <a:p>
              <a:pPr>
                <a:buSzPts val="1050"/>
              </a:pPr>
              <a:endParaRPr sz="919"/>
            </a:p>
          </p:txBody>
        </p:sp>
      </p:grpSp>
      <p:graphicFrame>
        <p:nvGraphicFramePr>
          <p:cNvPr id="211" name="Google Shape;211;p6"/>
          <p:cNvGraphicFramePr/>
          <p:nvPr/>
        </p:nvGraphicFramePr>
        <p:xfrm>
          <a:off x="1524000" y="1238348"/>
          <a:ext cx="9143997" cy="3255756"/>
        </p:xfrm>
        <a:graphic>
          <a:graphicData uri="http://schemas.openxmlformats.org/drawingml/2006/table">
            <a:tbl>
              <a:tblPr firstRow="1" bandRow="1">
                <a:noFill/>
              </a:tblPr>
              <a:tblGrid>
                <a:gridCol w="2474464">
                  <a:extLst>
                    <a:ext uri="{9D8B030D-6E8A-4147-A177-3AD203B41FA5}">
                      <a16:colId xmlns:a16="http://schemas.microsoft.com/office/drawing/2014/main" val="20000"/>
                    </a:ext>
                  </a:extLst>
                </a:gridCol>
                <a:gridCol w="1146691">
                  <a:extLst>
                    <a:ext uri="{9D8B030D-6E8A-4147-A177-3AD203B41FA5}">
                      <a16:colId xmlns:a16="http://schemas.microsoft.com/office/drawing/2014/main" val="20001"/>
                    </a:ext>
                  </a:extLst>
                </a:gridCol>
                <a:gridCol w="1527388">
                  <a:extLst>
                    <a:ext uri="{9D8B030D-6E8A-4147-A177-3AD203B41FA5}">
                      <a16:colId xmlns:a16="http://schemas.microsoft.com/office/drawing/2014/main" val="20002"/>
                    </a:ext>
                  </a:extLst>
                </a:gridCol>
                <a:gridCol w="1906708">
                  <a:extLst>
                    <a:ext uri="{9D8B030D-6E8A-4147-A177-3AD203B41FA5}">
                      <a16:colId xmlns:a16="http://schemas.microsoft.com/office/drawing/2014/main" val="20003"/>
                    </a:ext>
                  </a:extLst>
                </a:gridCol>
                <a:gridCol w="1044373">
                  <a:extLst>
                    <a:ext uri="{9D8B030D-6E8A-4147-A177-3AD203B41FA5}">
                      <a16:colId xmlns:a16="http://schemas.microsoft.com/office/drawing/2014/main" val="20004"/>
                    </a:ext>
                  </a:extLst>
                </a:gridCol>
                <a:gridCol w="1044373">
                  <a:extLst>
                    <a:ext uri="{9D8B030D-6E8A-4147-A177-3AD203B41FA5}">
                      <a16:colId xmlns:a16="http://schemas.microsoft.com/office/drawing/2014/main" val="995562838"/>
                    </a:ext>
                  </a:extLst>
                </a:gridCol>
              </a:tblGrid>
              <a:tr h="364825">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Action Step</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Person/Position Responsible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Timeline of Implementation</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Evidence and Artifacts </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Funding Source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solidFill>
                            <a:schemeClr val="tx1"/>
                          </a:solidFill>
                        </a:rPr>
                        <a:t>APS 5</a:t>
                      </a:r>
                      <a:endParaRPr sz="1000" u="none" strike="noStrike" cap="none">
                        <a:solidFill>
                          <a:schemeClr val="tx1"/>
                        </a:solidFill>
                      </a:endParaRPr>
                    </a:p>
                  </a:txBody>
                  <a:tcPr marL="60003" marR="60003" marT="30013" marB="30013" anchor="ctr"/>
                </a:tc>
                <a:extLst>
                  <a:ext uri="{0D108BD9-81ED-4DB2-BD59-A6C34878D82A}">
                    <a16:rowId xmlns:a16="http://schemas.microsoft.com/office/drawing/2014/main" val="10000"/>
                  </a:ext>
                </a:extLst>
              </a:tr>
              <a:tr h="517225">
                <a:tc>
                  <a:txBody>
                    <a:bodyPr/>
                    <a:lstStyle/>
                    <a:p>
                      <a:pPr marL="0" marR="0" lvl="0" indent="0" algn="l">
                        <a:lnSpc>
                          <a:spcPct val="100000"/>
                        </a:lnSpc>
                        <a:spcBef>
                          <a:spcPts val="0"/>
                        </a:spcBef>
                        <a:spcAft>
                          <a:spcPts val="0"/>
                        </a:spcAft>
                        <a:buNone/>
                      </a:pPr>
                      <a:r>
                        <a:rPr lang="en-US" sz="800" b="0" i="0" u="none" strike="noStrike" cap="none" noProof="0"/>
                        <a:t>Continue implementation and monitoring of  a schoolwide 30-minute Intervention block targeting  mathematics </a:t>
                      </a:r>
                      <a:r>
                        <a:rPr lang="en-US" sz="800" b="0" i="0" u="none" strike="noStrike" cap="none" noProof="0">
                          <a:solidFill>
                            <a:schemeClr val="tx1"/>
                          </a:solidFill>
                        </a:rPr>
                        <a:t>Wednesday through Friday</a:t>
                      </a:r>
                      <a:endParaRPr sz="800">
                        <a:solidFill>
                          <a:schemeClr val="tx1"/>
                        </a:solidFill>
                        <a:sym typeface="Arial"/>
                      </a:endParaRPr>
                    </a:p>
                  </a:txBody>
                  <a:tcPr marL="30013" marR="30013" marT="30013" marB="30013" anchor="ctr"/>
                </a:tc>
                <a:tc>
                  <a:txBody>
                    <a:bodyPr/>
                    <a:lstStyle/>
                    <a:p>
                      <a:pPr lvl="0" algn="l">
                        <a:lnSpc>
                          <a:spcPct val="100000"/>
                        </a:lnSpc>
                        <a:spcBef>
                          <a:spcPts val="0"/>
                        </a:spcBef>
                        <a:spcAft>
                          <a:spcPts val="0"/>
                        </a:spcAft>
                        <a:buNone/>
                      </a:pPr>
                      <a:r>
                        <a:rPr lang="en-US" sz="800" b="0" i="0" u="none" strike="noStrike" cap="none" noProof="0"/>
                        <a:t>All internal instructional school stakeholders</a:t>
                      </a:r>
                    </a:p>
                    <a:p>
                      <a:pPr marL="0" marR="0" lvl="0" indent="0" algn="l">
                        <a:lnSpc>
                          <a:spcPct val="100000"/>
                        </a:lnSpc>
                        <a:spcBef>
                          <a:spcPts val="0"/>
                        </a:spcBef>
                        <a:spcAft>
                          <a:spcPts val="0"/>
                        </a:spcAft>
                        <a:buSzPts val="800"/>
                        <a:buFont typeface="Arial"/>
                        <a:buNone/>
                      </a:pP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August 2022-May 2023</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lvl="0" algn="ctr">
                        <a:lnSpc>
                          <a:spcPct val="100000"/>
                        </a:lnSpc>
                        <a:spcBef>
                          <a:spcPts val="0"/>
                        </a:spcBef>
                        <a:spcAft>
                          <a:spcPts val="0"/>
                        </a:spcAft>
                        <a:buNone/>
                      </a:pPr>
                      <a:r>
                        <a:rPr lang="en-US" sz="800" b="0" i="0" u="none" strike="noStrike" cap="none" noProof="0"/>
                        <a:t>Master schedule, program profile sheets, instructional walkthroughs</a:t>
                      </a:r>
                    </a:p>
                    <a:p>
                      <a:pPr marL="0" marR="0" lvl="0" indent="0" algn="ctr">
                        <a:lnSpc>
                          <a:spcPct val="100000"/>
                        </a:lnSpc>
                        <a:spcBef>
                          <a:spcPts val="0"/>
                        </a:spcBef>
                        <a:spcAft>
                          <a:spcPts val="0"/>
                        </a:spcAft>
                        <a:buSzPts val="800"/>
                        <a:buFont typeface="Arial"/>
                        <a:buNone/>
                      </a:pP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noProof="0">
                          <a:solidFill>
                            <a:schemeClr val="dk1"/>
                          </a:solidFill>
                          <a:latin typeface="Calibri"/>
                        </a:rPr>
                        <a:t>       General Funds</a:t>
                      </a:r>
                      <a:endParaRPr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Curriculum and Instruction</a:t>
                      </a:r>
                      <a:endParaRPr sz="800" b="0" i="0" u="none" strike="noStrike" cap="none">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10001"/>
                  </a:ext>
                </a:extLst>
              </a:tr>
              <a:tr h="402925">
                <a:tc>
                  <a:txBody>
                    <a:bodyPr/>
                    <a:lstStyle/>
                    <a:p>
                      <a:pPr marL="0" marR="0" lvl="0" indent="0" algn="l">
                        <a:lnSpc>
                          <a:spcPct val="100000"/>
                        </a:lnSpc>
                        <a:spcBef>
                          <a:spcPts val="0"/>
                        </a:spcBef>
                        <a:spcAft>
                          <a:spcPts val="0"/>
                        </a:spcAft>
                        <a:buNone/>
                      </a:pPr>
                      <a:r>
                        <a:rPr lang="en-US" sz="800" b="0" i="0" u="none" strike="noStrike" cap="none" noProof="0"/>
                        <a:t>Develop and deliver PL on targeted small group instruction and rigorous mathematical tasks</a:t>
                      </a:r>
                      <a:endParaRPr sz="800" b="0" i="0" u="none" strike="noStrike" cap="none" noProof="0">
                        <a:sym typeface="Arial"/>
                      </a:endParaRPr>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a:solidFill>
                            <a:schemeClr val="dk1"/>
                          </a:solidFill>
                          <a:latin typeface="Calibri"/>
                          <a:cs typeface="Calibri"/>
                        </a:rPr>
                        <a:t>Instructional Coaches, Lead teachers</a:t>
                      </a: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August 2022-May 2023</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ctr">
                        <a:lnSpc>
                          <a:spcPct val="100000"/>
                        </a:lnSpc>
                        <a:spcBef>
                          <a:spcPts val="0"/>
                        </a:spcBef>
                        <a:spcAft>
                          <a:spcPts val="0"/>
                        </a:spcAft>
                        <a:buNone/>
                      </a:pPr>
                      <a:r>
                        <a:rPr lang="en-US" sz="800" b="0" i="0" u="none" strike="noStrike" cap="none" noProof="0"/>
                        <a:t>Look-for tracking sheet; Instructional walkthroughs, PL agendas, sign in sheets, framework tasks</a:t>
                      </a:r>
                      <a:endParaRPr sz="1100">
                        <a:sym typeface="Arial"/>
                      </a:endParaRPr>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noProof="0">
                          <a:solidFill>
                            <a:schemeClr val="dk1"/>
                          </a:solidFill>
                          <a:latin typeface="Calibri"/>
                        </a:rPr>
                        <a:t>       General Funds</a:t>
                      </a:r>
                      <a:endParaRPr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Curriculum &amp; Instruction/Personalized Learning</a:t>
                      </a:r>
                      <a:endParaRPr sz="800" b="0" i="0" u="none" strike="noStrike" cap="none">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10002"/>
                  </a:ext>
                </a:extLst>
              </a:tr>
              <a:tr h="574375">
                <a:tc>
                  <a:txBody>
                    <a:bodyPr/>
                    <a:lstStyle/>
                    <a:p>
                      <a:pPr lvl="0" algn="l">
                        <a:lnSpc>
                          <a:spcPct val="100000"/>
                        </a:lnSpc>
                        <a:spcBef>
                          <a:spcPts val="0"/>
                        </a:spcBef>
                        <a:spcAft>
                          <a:spcPts val="0"/>
                        </a:spcAft>
                        <a:buNone/>
                      </a:pPr>
                      <a:r>
                        <a:rPr lang="en-US" sz="800" b="0" i="0" u="none" strike="noStrike" cap="none" noProof="0"/>
                        <a:t>Redesign schoolwide math instructional framework to align with district framework  (Framework i</a:t>
                      </a:r>
                      <a:r>
                        <a:rPr lang="en-US" sz="800" b="1" i="1" u="none" strike="noStrike" cap="none" noProof="0"/>
                        <a:t>ncludes: Number Talk, Centers/Work stations, Closure)</a:t>
                      </a:r>
                      <a:endParaRPr lang="en-US" sz="800" b="1" i="1"/>
                    </a:p>
                    <a:p>
                      <a:pPr marL="0" marR="0" lvl="0" indent="0" algn="l">
                        <a:lnSpc>
                          <a:spcPct val="100000"/>
                        </a:lnSpc>
                        <a:spcBef>
                          <a:spcPts val="0"/>
                        </a:spcBef>
                        <a:spcAft>
                          <a:spcPts val="0"/>
                        </a:spcAft>
                        <a:buNone/>
                      </a:pPr>
                      <a:endParaRPr lang="en-US"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Instructional </a:t>
                      </a:r>
                    </a:p>
                    <a:p>
                      <a:pPr marL="0" marR="0" lvl="0" indent="0" algn="l">
                        <a:lnSpc>
                          <a:spcPct val="100000"/>
                        </a:lnSpc>
                        <a:spcBef>
                          <a:spcPts val="0"/>
                        </a:spcBef>
                        <a:spcAft>
                          <a:spcPts val="0"/>
                        </a:spcAft>
                        <a:buSzPts val="800"/>
                        <a:buFont typeface="Arial"/>
                        <a:buNone/>
                      </a:pPr>
                      <a:r>
                        <a:rPr lang="en-US" sz="800" b="0" i="0" u="none" strike="noStrike" cap="none">
                          <a:solidFill>
                            <a:schemeClr val="dk1"/>
                          </a:solidFill>
                          <a:latin typeface="Calibri"/>
                          <a:ea typeface="Calibri"/>
                          <a:cs typeface="Calibri"/>
                        </a:rPr>
                        <a:t>Coaches</a:t>
                      </a: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August 2022-May 2023</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ctr">
                        <a:lnSpc>
                          <a:spcPct val="100000"/>
                        </a:lnSpc>
                        <a:spcBef>
                          <a:spcPts val="0"/>
                        </a:spcBef>
                        <a:spcAft>
                          <a:spcPts val="0"/>
                        </a:spcAft>
                        <a:buNone/>
                      </a:pPr>
                      <a:r>
                        <a:rPr lang="en-US" sz="800" b="0" i="0" u="none" strike="noStrike" cap="none" noProof="0"/>
                        <a:t>Look-for tracking sheet; Instructional walkthroughs, PL agendas, sign in sheets, District Math Framework</a:t>
                      </a:r>
                      <a:endParaRPr sz="1100">
                        <a:sym typeface="Arial"/>
                      </a:endParaRPr>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noProof="0">
                          <a:solidFill>
                            <a:schemeClr val="dk1"/>
                          </a:solidFill>
                          <a:latin typeface="Calibri"/>
                        </a:rPr>
                        <a:t>       General Funds</a:t>
                      </a:r>
                      <a:endParaRPr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Curriculum &amp; Instruction</a:t>
                      </a:r>
                      <a:endParaRPr sz="800" b="0" i="0" u="none" strike="noStrike" cap="none">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10003"/>
                  </a:ext>
                </a:extLst>
              </a:tr>
              <a:tr h="688675">
                <a:tc>
                  <a:txBody>
                    <a:bodyPr/>
                    <a:lstStyle/>
                    <a:p>
                      <a:pPr marL="0" marR="0" lvl="0" indent="0" algn="l">
                        <a:lnSpc>
                          <a:spcPct val="100000"/>
                        </a:lnSpc>
                        <a:spcBef>
                          <a:spcPts val="0"/>
                        </a:spcBef>
                        <a:spcAft>
                          <a:spcPts val="0"/>
                        </a:spcAft>
                        <a:buNone/>
                      </a:pPr>
                      <a:r>
                        <a:rPr lang="en-US" sz="800" b="0" i="0" u="none" strike="noStrike" cap="none" noProof="0"/>
                        <a:t>Ongoing PL on integration of STEM into mathematical tasks . </a:t>
                      </a:r>
                      <a:endParaRPr lang="en-US" sz="800" b="0" i="0" u="none" strike="noStrike" cap="none" noProof="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Instructional Coaches, STEM coordinator, STEM lab teacher, Lead Teachers</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August 2022-May 2023</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lvl="0" algn="ctr">
                        <a:lnSpc>
                          <a:spcPct val="100000"/>
                        </a:lnSpc>
                        <a:spcBef>
                          <a:spcPts val="0"/>
                        </a:spcBef>
                        <a:spcAft>
                          <a:spcPts val="0"/>
                        </a:spcAft>
                        <a:buNone/>
                      </a:pPr>
                      <a:r>
                        <a:rPr lang="en-US" sz="800" b="0" i="0" u="none" strike="noStrike" cap="none" noProof="0">
                          <a:latin typeface="Calibri"/>
                        </a:rPr>
                        <a:t>Look-for tracking sheet; Instructional walkthroughs, PL agendas, sign in sheets</a:t>
                      </a:r>
                    </a:p>
                    <a:p>
                      <a:pPr lvl="0" algn="ctr">
                        <a:lnSpc>
                          <a:spcPct val="100000"/>
                        </a:lnSpc>
                        <a:spcBef>
                          <a:spcPts val="0"/>
                        </a:spcBef>
                        <a:spcAft>
                          <a:spcPts val="0"/>
                        </a:spcAft>
                        <a:buNone/>
                      </a:pPr>
                      <a:endParaRPr lang="en-US" sz="800" b="0" i="0" u="none" strike="noStrike" cap="none" noProof="0"/>
                    </a:p>
                    <a:p>
                      <a:pPr lvl="0" algn="ctr">
                        <a:lnSpc>
                          <a:spcPct val="100000"/>
                        </a:lnSpc>
                        <a:spcBef>
                          <a:spcPts val="0"/>
                        </a:spcBef>
                        <a:spcAft>
                          <a:spcPts val="0"/>
                        </a:spcAft>
                        <a:buNone/>
                      </a:pPr>
                      <a:endParaRPr lang="en-US" sz="1100"/>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           General Funds</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Curriculum and Instruction</a:t>
                      </a:r>
                      <a:endParaRPr sz="800" b="0" i="0" u="none" strike="noStrike" cap="none" err="1">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10004"/>
                  </a:ext>
                </a:extLst>
              </a:tr>
              <a:tr h="593425">
                <a:tc>
                  <a:txBody>
                    <a:bodyPr/>
                    <a:lstStyle/>
                    <a:p>
                      <a:pPr marL="0" marR="0" lvl="0" indent="0" algn="l">
                        <a:lnSpc>
                          <a:spcPct val="100000"/>
                        </a:lnSpc>
                        <a:spcBef>
                          <a:spcPts val="0"/>
                        </a:spcBef>
                        <a:spcAft>
                          <a:spcPts val="0"/>
                        </a:spcAft>
                        <a:buNone/>
                      </a:pPr>
                      <a:r>
                        <a:rPr lang="en-US" sz="900" b="0" i="0" u="none" strike="noStrike" baseline="0" noProof="0">
                          <a:solidFill>
                            <a:srgbClr val="000000"/>
                          </a:solidFill>
                          <a:latin typeface="Calibri"/>
                        </a:rPr>
                        <a:t>Teachers collaborate weekly using a data-driven protocol to inform implementation of rigorous curriculum and assessment tools that are aligned to the required standards</a:t>
                      </a:r>
                      <a:endParaRPr lang="en-US" sz="9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Instructional Coaches/AP/Lead Teachers</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August 2022-May 2023</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ctr">
                        <a:lnSpc>
                          <a:spcPct val="100000"/>
                        </a:lnSpc>
                        <a:spcBef>
                          <a:spcPts val="0"/>
                        </a:spcBef>
                        <a:spcAft>
                          <a:spcPts val="0"/>
                        </a:spcAft>
                        <a:buNone/>
                      </a:pPr>
                      <a:r>
                        <a:rPr lang="en-US" sz="800" b="0" i="0" u="none" strike="noStrike" cap="none" noProof="0"/>
                        <a:t>Meeting Agendas, minutes, assessments, data trackers</a:t>
                      </a:r>
                      <a:endParaRPr lang="en-US" sz="1100">
                        <a:sym typeface="Arial"/>
                      </a:endParaRPr>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noProof="0">
                          <a:solidFill>
                            <a:schemeClr val="dk1"/>
                          </a:solidFill>
                          <a:latin typeface="Calibri"/>
                        </a:rPr>
                        <a:t>       General Funds</a:t>
                      </a:r>
                      <a:endParaRPr sz="110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Data</a:t>
                      </a:r>
                      <a:endParaRPr sz="800" b="0" i="0" u="none" strike="noStrike" cap="none">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627961956"/>
                  </a:ext>
                </a:extLst>
              </a:tr>
            </a:tbl>
          </a:graphicData>
        </a:graphic>
      </p:graphicFrame>
      <p:sp>
        <p:nvSpPr>
          <p:cNvPr id="212" name="Google Shape;212;p6"/>
          <p:cNvSpPr txBox="1"/>
          <p:nvPr/>
        </p:nvSpPr>
        <p:spPr>
          <a:xfrm>
            <a:off x="1524000" y="4432974"/>
            <a:ext cx="9144000" cy="242340"/>
          </a:xfrm>
          <a:prstGeom prst="rect">
            <a:avLst/>
          </a:prstGeom>
          <a:noFill/>
          <a:ln>
            <a:noFill/>
          </a:ln>
        </p:spPr>
        <p:txBody>
          <a:bodyPr spcFirstLastPara="1" wrap="square" lIns="79997" tIns="39988" rIns="79997" bIns="39988" anchor="t" anchorCtr="0">
            <a:spAutoFit/>
          </a:bodyPr>
          <a:lstStyle/>
          <a:p>
            <a:pPr>
              <a:buSzPts val="1200"/>
            </a:pPr>
            <a:r>
              <a:rPr lang="en-US" sz="1050" b="1"/>
              <a:t>Additional Action Steps required for subgroup populations</a:t>
            </a:r>
            <a:endParaRPr sz="1050" b="1"/>
          </a:p>
        </p:txBody>
      </p:sp>
      <p:graphicFrame>
        <p:nvGraphicFramePr>
          <p:cNvPr id="213" name="Google Shape;213;p6"/>
          <p:cNvGraphicFramePr/>
          <p:nvPr/>
        </p:nvGraphicFramePr>
        <p:xfrm>
          <a:off x="1549660" y="4675312"/>
          <a:ext cx="9118341" cy="1849800"/>
        </p:xfrm>
        <a:graphic>
          <a:graphicData uri="http://schemas.openxmlformats.org/drawingml/2006/table">
            <a:tbl>
              <a:tblPr firstRow="1" bandRow="1">
                <a:noFill/>
              </a:tblPr>
              <a:tblGrid>
                <a:gridCol w="2467518">
                  <a:extLst>
                    <a:ext uri="{9D8B030D-6E8A-4147-A177-3AD203B41FA5}">
                      <a16:colId xmlns:a16="http://schemas.microsoft.com/office/drawing/2014/main" val="20000"/>
                    </a:ext>
                  </a:extLst>
                </a:gridCol>
                <a:gridCol w="1143464">
                  <a:extLst>
                    <a:ext uri="{9D8B030D-6E8A-4147-A177-3AD203B41FA5}">
                      <a16:colId xmlns:a16="http://schemas.microsoft.com/office/drawing/2014/main" val="20001"/>
                    </a:ext>
                  </a:extLst>
                </a:gridCol>
                <a:gridCol w="1047390">
                  <a:extLst>
                    <a:ext uri="{9D8B030D-6E8A-4147-A177-3AD203B41FA5}">
                      <a16:colId xmlns:a16="http://schemas.microsoft.com/office/drawing/2014/main" val="20002"/>
                    </a:ext>
                  </a:extLst>
                </a:gridCol>
                <a:gridCol w="2377065">
                  <a:extLst>
                    <a:ext uri="{9D8B030D-6E8A-4147-A177-3AD203B41FA5}">
                      <a16:colId xmlns:a16="http://schemas.microsoft.com/office/drawing/2014/main" val="20003"/>
                    </a:ext>
                  </a:extLst>
                </a:gridCol>
                <a:gridCol w="1041452">
                  <a:extLst>
                    <a:ext uri="{9D8B030D-6E8A-4147-A177-3AD203B41FA5}">
                      <a16:colId xmlns:a16="http://schemas.microsoft.com/office/drawing/2014/main" val="20004"/>
                    </a:ext>
                  </a:extLst>
                </a:gridCol>
                <a:gridCol w="1041452">
                  <a:extLst>
                    <a:ext uri="{9D8B030D-6E8A-4147-A177-3AD203B41FA5}">
                      <a16:colId xmlns:a16="http://schemas.microsoft.com/office/drawing/2014/main" val="1522173299"/>
                    </a:ext>
                  </a:extLst>
                </a:gridCol>
              </a:tblGrid>
              <a:tr h="364825">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Action Step</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Person/Position Responsible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Timeline of Implementation</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Evidence and Artifacts </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Funding Source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solidFill>
                            <a:schemeClr val="tx1"/>
                          </a:solidFill>
                        </a:rPr>
                        <a:t>APS 5</a:t>
                      </a:r>
                      <a:endParaRPr sz="1000" u="none" strike="noStrike" cap="none">
                        <a:solidFill>
                          <a:schemeClr val="tx1"/>
                        </a:solidFill>
                      </a:endParaRPr>
                    </a:p>
                  </a:txBody>
                  <a:tcPr marL="60003" marR="60003" marT="30013" marB="30013" anchor="ctr"/>
                </a:tc>
                <a:extLst>
                  <a:ext uri="{0D108BD9-81ED-4DB2-BD59-A6C34878D82A}">
                    <a16:rowId xmlns:a16="http://schemas.microsoft.com/office/drawing/2014/main" val="10000"/>
                  </a:ext>
                </a:extLst>
              </a:tr>
              <a:tr h="860125">
                <a:tc>
                  <a:txBody>
                    <a:bodyPr/>
                    <a:lstStyle/>
                    <a:p>
                      <a:pPr lvl="0">
                        <a:buNone/>
                      </a:pPr>
                      <a:r>
                        <a:rPr lang="en-US" sz="800" b="0" i="0" u="none" strike="noStrike" noProof="0">
                          <a:latin typeface="Calibri"/>
                        </a:rPr>
                        <a:t>Provide PL on Specifically Designed Instruction (SDI). Implement Specially Designed Instruction (SDI).  SDI is the unique set of supports provided to an individual student based on his or her learning needs to remove barriers that result from the student's disability.</a:t>
                      </a:r>
                      <a:endParaRPr lang="en-US" sz="1100"/>
                    </a:p>
                  </a:txBody>
                  <a:tcPr marL="30013" marR="30013" marT="30013" marB="30013" anchor="ctr"/>
                </a:tc>
                <a:tc>
                  <a:txBody>
                    <a:bodyPr/>
                    <a:lstStyle/>
                    <a:p>
                      <a:pPr lvl="0" algn="l">
                        <a:lnSpc>
                          <a:spcPct val="100000"/>
                        </a:lnSpc>
                        <a:spcBef>
                          <a:spcPts val="0"/>
                        </a:spcBef>
                        <a:spcAft>
                          <a:spcPts val="0"/>
                        </a:spcAft>
                        <a:buNone/>
                      </a:pPr>
                      <a:endParaRPr lang="en-US" sz="800" b="0" i="0" u="none" strike="noStrike" noProof="0">
                        <a:latin typeface="Calibri"/>
                      </a:endParaRPr>
                    </a:p>
                    <a:p>
                      <a:pPr lvl="0" algn="l">
                        <a:lnSpc>
                          <a:spcPct val="100000"/>
                        </a:lnSpc>
                        <a:spcBef>
                          <a:spcPts val="0"/>
                        </a:spcBef>
                        <a:spcAft>
                          <a:spcPts val="0"/>
                        </a:spcAft>
                        <a:buNone/>
                      </a:pPr>
                      <a:r>
                        <a:rPr lang="en-US" sz="800" b="0" i="0" u="none" strike="noStrike" noProof="0">
                          <a:latin typeface="Calibri"/>
                        </a:rPr>
                        <a:t>Special Education Teachers</a:t>
                      </a:r>
                      <a:endParaRPr lang="en-US" sz="1100"/>
                    </a:p>
                    <a:p>
                      <a:pPr lvl="0" algn="l">
                        <a:lnSpc>
                          <a:spcPct val="100000"/>
                        </a:lnSpc>
                        <a:spcBef>
                          <a:spcPts val="0"/>
                        </a:spcBef>
                        <a:spcAft>
                          <a:spcPts val="0"/>
                        </a:spcAft>
                        <a:buNone/>
                      </a:pPr>
                      <a:r>
                        <a:rPr lang="en-US" sz="800" b="0" i="0" u="none" strike="noStrike" noProof="0">
                          <a:latin typeface="Calibri"/>
                        </a:rPr>
                        <a:t>Special Ed. Lead Teacher (SELT)</a:t>
                      </a:r>
                      <a:endParaRPr lang="en-US" sz="1100"/>
                    </a:p>
                    <a:p>
                      <a:pPr lvl="0">
                        <a:buNone/>
                      </a:pPr>
                      <a:br>
                        <a:rPr lang="en-US" sz="1100"/>
                      </a:br>
                      <a:endParaRPr lang="en-US" sz="1100"/>
                    </a:p>
                  </a:txBody>
                  <a:tcPr marL="30013" marR="30013" marT="30013" marB="30013" anchor="ctr"/>
                </a:tc>
                <a:tc>
                  <a:txBody>
                    <a:bodyPr/>
                    <a:lstStyle/>
                    <a:p>
                      <a:pPr lvl="0" algn="l">
                        <a:lnSpc>
                          <a:spcPct val="100000"/>
                        </a:lnSpc>
                        <a:spcBef>
                          <a:spcPts val="0"/>
                        </a:spcBef>
                        <a:spcAft>
                          <a:spcPts val="0"/>
                        </a:spcAft>
                        <a:buNone/>
                      </a:pPr>
                      <a:r>
                        <a:rPr lang="en-US" sz="800" b="0" i="0" u="none" strike="noStrike" noProof="0">
                          <a:solidFill>
                            <a:schemeClr val="dk1"/>
                          </a:solidFill>
                          <a:latin typeface="Calibri"/>
                        </a:rPr>
                        <a:t>   August 2022-May 2023</a:t>
                      </a:r>
                      <a:endParaRPr lang="en-US" sz="800" b="0" i="0" u="none" strike="noStrike" noProof="0">
                        <a:latin typeface="Calibri"/>
                      </a:endParaRPr>
                    </a:p>
                    <a:p>
                      <a:pPr lvl="0">
                        <a:buNone/>
                      </a:pPr>
                      <a:endParaRPr lang="en-US" sz="800"/>
                    </a:p>
                  </a:txBody>
                  <a:tcPr marL="30013" marR="30013" marT="30013" marB="30013" anchor="ctr"/>
                </a:tc>
                <a:tc>
                  <a:txBody>
                    <a:bodyPr/>
                    <a:lstStyle/>
                    <a:p>
                      <a:pPr lvl="0" algn="ctr">
                        <a:lnSpc>
                          <a:spcPct val="100000"/>
                        </a:lnSpc>
                        <a:spcBef>
                          <a:spcPts val="0"/>
                        </a:spcBef>
                        <a:spcAft>
                          <a:spcPts val="0"/>
                        </a:spcAft>
                        <a:buNone/>
                      </a:pPr>
                      <a:r>
                        <a:rPr lang="en-US" sz="800" b="0" i="0" u="none" strike="noStrike" noProof="0">
                          <a:latin typeface="Calibri"/>
                        </a:rPr>
                        <a:t>PL Agenda,  Lesson Plans w/ Identified  SDI, Accommodations , PL Agendas, Sign In  Sheets</a:t>
                      </a:r>
                      <a:endParaRPr lang="en-US" sz="1100"/>
                    </a:p>
                  </a:txBody>
                  <a:tcPr marL="30013" marR="30013" marT="30013" marB="30013" anchor="ctr"/>
                </a:tc>
                <a:tc>
                  <a:txBody>
                    <a:bodyPr/>
                    <a:lstStyle/>
                    <a:p>
                      <a:pPr marL="0" marR="0" lvl="0" indent="0" algn="ctr">
                        <a:lnSpc>
                          <a:spcPct val="100000"/>
                        </a:lnSpc>
                        <a:spcBef>
                          <a:spcPts val="0"/>
                        </a:spcBef>
                        <a:spcAft>
                          <a:spcPts val="0"/>
                        </a:spcAft>
                        <a:buNone/>
                      </a:pPr>
                      <a:r>
                        <a:rPr lang="en-US" sz="900" b="0" i="0" u="none" strike="noStrike" cap="none" noProof="0">
                          <a:solidFill>
                            <a:schemeClr val="dk1"/>
                          </a:solidFill>
                          <a:latin typeface="Calibri"/>
                        </a:rPr>
                        <a:t>General Funds</a:t>
                      </a:r>
                      <a:endParaRPr sz="1100"/>
                    </a:p>
                  </a:txBody>
                  <a:tcPr marL="30013" marR="30013" marT="30013" marB="30013"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800" u="none" strike="noStrike" cap="none"/>
                        <a:t>Curriculum &amp; instruction</a:t>
                      </a:r>
                      <a:endParaRPr sz="800" u="none" strike="noStrike" cap="none"/>
                    </a:p>
                  </a:txBody>
                  <a:tcPr marL="30013" marR="30013" marT="30013" marB="30013" anchor="ctr"/>
                </a:tc>
                <a:extLst>
                  <a:ext uri="{0D108BD9-81ED-4DB2-BD59-A6C34878D82A}">
                    <a16:rowId xmlns:a16="http://schemas.microsoft.com/office/drawing/2014/main" val="10001"/>
                  </a:ext>
                </a:extLst>
              </a:tr>
              <a:tr h="240034">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11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extLst>
                  <a:ext uri="{0D108BD9-81ED-4DB2-BD59-A6C34878D82A}">
                    <a16:rowId xmlns:a16="http://schemas.microsoft.com/office/drawing/2014/main" val="10002"/>
                  </a:ext>
                </a:extLst>
              </a:tr>
              <a:tr h="240034">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11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extLst>
                  <a:ext uri="{0D108BD9-81ED-4DB2-BD59-A6C34878D82A}">
                    <a16:rowId xmlns:a16="http://schemas.microsoft.com/office/drawing/2014/main" val="10003"/>
                  </a:ext>
                </a:extLst>
              </a:tr>
            </a:tbl>
          </a:graphicData>
        </a:graphic>
      </p:graphicFrame>
      <p:graphicFrame>
        <p:nvGraphicFramePr>
          <p:cNvPr id="215" name="Google Shape;215;p6"/>
          <p:cNvGraphicFramePr/>
          <p:nvPr/>
        </p:nvGraphicFramePr>
        <p:xfrm>
          <a:off x="1524000" y="394652"/>
          <a:ext cx="9144000" cy="917760"/>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45044">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rgbClr val="FFFFFF"/>
                          </a:solidFill>
                          <a:latin typeface="Arial"/>
                          <a:ea typeface="Arial"/>
                          <a:cs typeface="Arial"/>
                          <a:sym typeface="Arial"/>
                        </a:rPr>
                        <a:t>CIP Goal</a:t>
                      </a:r>
                      <a:r>
                        <a:rPr lang="en-US" sz="1300" u="none" strike="noStrike" cap="none" baseline="0">
                          <a:solidFill>
                            <a:srgbClr val="FFFFFF"/>
                          </a:solidFill>
                          <a:latin typeface="Arial"/>
                          <a:ea typeface="Arial"/>
                          <a:cs typeface="Arial"/>
                          <a:sym typeface="Arial"/>
                        </a:rPr>
                        <a:t> #2 Strategy:</a:t>
                      </a:r>
                      <a:r>
                        <a:rPr lang="en-US" sz="1300" u="none" strike="noStrike" cap="none" baseline="0">
                          <a:solidFill>
                            <a:srgbClr val="FFFFFF"/>
                          </a:solidFill>
                          <a:latin typeface="Arial"/>
                          <a:ea typeface="Arial"/>
                          <a:cs typeface="Arial"/>
                        </a:rPr>
                        <a:t> Numeracy</a:t>
                      </a:r>
                      <a:endParaRPr sz="1300" u="none" strike="noStrike" cap="none">
                        <a:solidFill>
                          <a:srgbClr val="FFFFFF"/>
                        </a:solidFill>
                        <a:latin typeface="Arial"/>
                        <a:ea typeface="Arial"/>
                        <a:cs typeface="Arial"/>
                        <a:sym typeface="Arial"/>
                      </a:endParaRPr>
                    </a:p>
                  </a:txBody>
                  <a:tcPr marL="44997" marR="44997" marT="22509" marB="22509">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5900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2716">
                <a:tc gridSpan="3">
                  <a:txBody>
                    <a:bodyPr/>
                    <a:lstStyle/>
                    <a:p>
                      <a:pPr lvl="0" algn="ctr">
                        <a:lnSpc>
                          <a:spcPct val="100000"/>
                        </a:lnSpc>
                        <a:spcBef>
                          <a:spcPts val="0"/>
                        </a:spcBef>
                        <a:spcAft>
                          <a:spcPts val="0"/>
                        </a:spcAft>
                        <a:buNone/>
                      </a:pPr>
                      <a:r>
                        <a:rPr lang="en-US" sz="900" b="1" i="0" u="none" strike="noStrike" cap="none" noProof="0"/>
                        <a:t>Increase the percent of students in grades 3-5  scoring in the proficient and above categories by 3 percentage points from 13% in SY 2022 to 16% SY 2023 on the End of Grade  Georgia Milestones Assessment </a:t>
                      </a:r>
                      <a:endParaRPr lang="en-US" sz="900" b="0" i="0" u="none" strike="noStrike" cap="none" noProof="0"/>
                    </a:p>
                    <a:p>
                      <a:pPr marL="0" marR="0" lvl="0" indent="0" algn="ctr">
                        <a:lnSpc>
                          <a:spcPct val="123808"/>
                        </a:lnSpc>
                        <a:spcBef>
                          <a:spcPts val="0"/>
                        </a:spcBef>
                        <a:spcAft>
                          <a:spcPts val="0"/>
                        </a:spcAft>
                        <a:buNone/>
                      </a:pPr>
                      <a:br>
                        <a:rPr lang="en-US" sz="900" b="0" i="0" u="none" strike="noStrike" cap="none" noProof="0"/>
                      </a:br>
                      <a:endParaRPr lang="en-US" sz="900" b="0" i="0" u="none" strike="noStrike" cap="none" noProof="0">
                        <a:sym typeface="Arial"/>
                      </a:endParaRPr>
                    </a:p>
                  </a:txBody>
                  <a:tcPr marL="44997" marR="44997" marT="22509" marB="22509" anchor="ctr">
                    <a:lnT w="38100" cap="flat" cmpd="sng">
                      <a:solidFill>
                        <a:schemeClr val="lt1"/>
                      </a:solidFill>
                      <a:prstDash val="solid"/>
                      <a:round/>
                      <a:headEnd type="none" w="sm" len="sm"/>
                      <a:tailEnd type="none" w="sm" len="sm"/>
                    </a:lnT>
                    <a:solidFill>
                      <a:srgbClr val="FCE5C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632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p:nvPr/>
        </p:nvSpPr>
        <p:spPr>
          <a:xfrm>
            <a:off x="1524000" y="64956"/>
            <a:ext cx="9144000" cy="315062"/>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sp>
        <p:nvSpPr>
          <p:cNvPr id="205" name="Google Shape;205;p6"/>
          <p:cNvSpPr/>
          <p:nvPr/>
        </p:nvSpPr>
        <p:spPr>
          <a:xfrm>
            <a:off x="8738259" y="32020"/>
            <a:ext cx="5459" cy="241978"/>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206" name="Google Shape;206;p6"/>
          <p:cNvSpPr/>
          <p:nvPr/>
        </p:nvSpPr>
        <p:spPr>
          <a:xfrm>
            <a:off x="8891106" y="5424"/>
            <a:ext cx="908250" cy="358575"/>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Action Plans</a:t>
            </a:r>
            <a:endParaRPr sz="1050" b="1"/>
          </a:p>
        </p:txBody>
      </p:sp>
      <p:sp>
        <p:nvSpPr>
          <p:cNvPr id="207" name="Google Shape;207;p6"/>
          <p:cNvSpPr/>
          <p:nvPr/>
        </p:nvSpPr>
        <p:spPr>
          <a:xfrm>
            <a:off x="2095500" y="37705"/>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400" b="1">
                <a:solidFill>
                  <a:schemeClr val="dk1"/>
                </a:solidFill>
              </a:rPr>
              <a:t>School Name</a:t>
            </a:r>
            <a:endParaRPr sz="1400" b="1"/>
          </a:p>
        </p:txBody>
      </p:sp>
      <p:grpSp>
        <p:nvGrpSpPr>
          <p:cNvPr id="208" name="Google Shape;208;p6"/>
          <p:cNvGrpSpPr/>
          <p:nvPr/>
        </p:nvGrpSpPr>
        <p:grpSpPr>
          <a:xfrm>
            <a:off x="8278664" y="85116"/>
            <a:ext cx="323126" cy="248776"/>
            <a:chOff x="8092231" y="1622475"/>
            <a:chExt cx="307997" cy="237107"/>
          </a:xfrm>
        </p:grpSpPr>
        <p:sp>
          <p:nvSpPr>
            <p:cNvPr id="209" name="Google Shape;209;p6"/>
            <p:cNvSpPr/>
            <p:nvPr/>
          </p:nvSpPr>
          <p:spPr>
            <a:xfrm>
              <a:off x="8092231" y="1622475"/>
              <a:ext cx="209497" cy="205116"/>
            </a:xfrm>
            <a:custGeom>
              <a:avLst/>
              <a:gdLst/>
              <a:ahLst/>
              <a:cxnLst/>
              <a:rect l="l" t="t" r="r" b="b"/>
              <a:pathLst>
                <a:path w="11142" h="10909" extrusionOk="0">
                  <a:moveTo>
                    <a:pt x="5571" y="2703"/>
                  </a:moveTo>
                  <a:cubicBezTo>
                    <a:pt x="7073" y="2703"/>
                    <a:pt x="8307" y="3937"/>
                    <a:pt x="8307" y="5438"/>
                  </a:cubicBezTo>
                  <a:cubicBezTo>
                    <a:pt x="8307" y="6972"/>
                    <a:pt x="7073" y="8207"/>
                    <a:pt x="5571" y="8207"/>
                  </a:cubicBezTo>
                  <a:cubicBezTo>
                    <a:pt x="4037" y="8207"/>
                    <a:pt x="2803" y="6972"/>
                    <a:pt x="2803" y="5438"/>
                  </a:cubicBezTo>
                  <a:cubicBezTo>
                    <a:pt x="2803" y="3937"/>
                    <a:pt x="4037" y="2703"/>
                    <a:pt x="5571" y="2703"/>
                  </a:cubicBezTo>
                  <a:close/>
                  <a:moveTo>
                    <a:pt x="4404" y="1"/>
                  </a:moveTo>
                  <a:cubicBezTo>
                    <a:pt x="4004" y="67"/>
                    <a:pt x="3637" y="201"/>
                    <a:pt x="3303" y="368"/>
                  </a:cubicBezTo>
                  <a:cubicBezTo>
                    <a:pt x="3337" y="1101"/>
                    <a:pt x="3403" y="1935"/>
                    <a:pt x="3170" y="2136"/>
                  </a:cubicBezTo>
                  <a:cubicBezTo>
                    <a:pt x="3120" y="2167"/>
                    <a:pt x="3053" y="2180"/>
                    <a:pt x="2972" y="2180"/>
                  </a:cubicBezTo>
                  <a:cubicBezTo>
                    <a:pt x="2619" y="2180"/>
                    <a:pt x="2005" y="1919"/>
                    <a:pt x="1435" y="1702"/>
                  </a:cubicBezTo>
                  <a:cubicBezTo>
                    <a:pt x="1168" y="2002"/>
                    <a:pt x="935" y="2302"/>
                    <a:pt x="735" y="2669"/>
                  </a:cubicBezTo>
                  <a:cubicBezTo>
                    <a:pt x="1202" y="3236"/>
                    <a:pt x="1769" y="3870"/>
                    <a:pt x="1669" y="4170"/>
                  </a:cubicBezTo>
                  <a:cubicBezTo>
                    <a:pt x="1602" y="4471"/>
                    <a:pt x="768" y="4637"/>
                    <a:pt x="34" y="4837"/>
                  </a:cubicBezTo>
                  <a:cubicBezTo>
                    <a:pt x="1" y="5038"/>
                    <a:pt x="1" y="5238"/>
                    <a:pt x="1" y="5438"/>
                  </a:cubicBezTo>
                  <a:cubicBezTo>
                    <a:pt x="1" y="5638"/>
                    <a:pt x="1" y="5838"/>
                    <a:pt x="34" y="6038"/>
                  </a:cubicBezTo>
                  <a:cubicBezTo>
                    <a:pt x="768" y="6238"/>
                    <a:pt x="1602" y="6439"/>
                    <a:pt x="1669" y="6705"/>
                  </a:cubicBezTo>
                  <a:cubicBezTo>
                    <a:pt x="1769" y="7006"/>
                    <a:pt x="1202" y="7639"/>
                    <a:pt x="735" y="8240"/>
                  </a:cubicBezTo>
                  <a:cubicBezTo>
                    <a:pt x="935" y="8573"/>
                    <a:pt x="1168" y="8907"/>
                    <a:pt x="1435" y="9174"/>
                  </a:cubicBezTo>
                  <a:cubicBezTo>
                    <a:pt x="1986" y="8964"/>
                    <a:pt x="2579" y="8713"/>
                    <a:pt x="2937" y="8713"/>
                  </a:cubicBezTo>
                  <a:cubicBezTo>
                    <a:pt x="3033" y="8713"/>
                    <a:pt x="3113" y="8731"/>
                    <a:pt x="3170" y="8774"/>
                  </a:cubicBezTo>
                  <a:cubicBezTo>
                    <a:pt x="3403" y="8940"/>
                    <a:pt x="3337" y="9774"/>
                    <a:pt x="3303" y="10542"/>
                  </a:cubicBezTo>
                  <a:cubicBezTo>
                    <a:pt x="3637" y="10708"/>
                    <a:pt x="4037" y="10808"/>
                    <a:pt x="4404" y="10908"/>
                  </a:cubicBezTo>
                  <a:cubicBezTo>
                    <a:pt x="4838" y="10275"/>
                    <a:pt x="5238" y="9541"/>
                    <a:pt x="5571" y="9541"/>
                  </a:cubicBezTo>
                  <a:cubicBezTo>
                    <a:pt x="5905" y="9541"/>
                    <a:pt x="6339" y="10275"/>
                    <a:pt x="6739" y="10908"/>
                  </a:cubicBezTo>
                  <a:cubicBezTo>
                    <a:pt x="7139" y="10808"/>
                    <a:pt x="7506" y="10708"/>
                    <a:pt x="7840" y="10542"/>
                  </a:cubicBezTo>
                  <a:cubicBezTo>
                    <a:pt x="7806" y="9774"/>
                    <a:pt x="7740" y="8940"/>
                    <a:pt x="7973" y="8774"/>
                  </a:cubicBezTo>
                  <a:cubicBezTo>
                    <a:pt x="8030" y="8731"/>
                    <a:pt x="8110" y="8713"/>
                    <a:pt x="8206" y="8713"/>
                  </a:cubicBezTo>
                  <a:cubicBezTo>
                    <a:pt x="8564" y="8713"/>
                    <a:pt x="9156" y="8964"/>
                    <a:pt x="9708" y="9174"/>
                  </a:cubicBezTo>
                  <a:cubicBezTo>
                    <a:pt x="9975" y="8874"/>
                    <a:pt x="10208" y="8573"/>
                    <a:pt x="10408" y="8240"/>
                  </a:cubicBezTo>
                  <a:cubicBezTo>
                    <a:pt x="9941" y="7639"/>
                    <a:pt x="9374" y="7006"/>
                    <a:pt x="9474" y="6705"/>
                  </a:cubicBezTo>
                  <a:cubicBezTo>
                    <a:pt x="9541" y="6439"/>
                    <a:pt x="10375" y="6238"/>
                    <a:pt x="11109" y="6038"/>
                  </a:cubicBezTo>
                  <a:cubicBezTo>
                    <a:pt x="11142" y="5838"/>
                    <a:pt x="11142" y="5638"/>
                    <a:pt x="11142" y="5438"/>
                  </a:cubicBezTo>
                  <a:cubicBezTo>
                    <a:pt x="11142" y="5238"/>
                    <a:pt x="11142" y="5038"/>
                    <a:pt x="11109" y="4837"/>
                  </a:cubicBezTo>
                  <a:cubicBezTo>
                    <a:pt x="10375" y="4637"/>
                    <a:pt x="9541" y="4471"/>
                    <a:pt x="9474" y="4170"/>
                  </a:cubicBezTo>
                  <a:cubicBezTo>
                    <a:pt x="9374" y="3870"/>
                    <a:pt x="9908" y="3236"/>
                    <a:pt x="10408" y="2669"/>
                  </a:cubicBezTo>
                  <a:cubicBezTo>
                    <a:pt x="10208" y="2302"/>
                    <a:pt x="9975" y="2002"/>
                    <a:pt x="9708" y="1702"/>
                  </a:cubicBezTo>
                  <a:cubicBezTo>
                    <a:pt x="9138" y="1919"/>
                    <a:pt x="8502" y="2180"/>
                    <a:pt x="8158" y="2180"/>
                  </a:cubicBezTo>
                  <a:cubicBezTo>
                    <a:pt x="8080" y="2180"/>
                    <a:pt x="8017" y="2167"/>
                    <a:pt x="7973" y="2136"/>
                  </a:cubicBezTo>
                  <a:cubicBezTo>
                    <a:pt x="7740" y="1935"/>
                    <a:pt x="7806" y="1101"/>
                    <a:pt x="7840" y="368"/>
                  </a:cubicBezTo>
                  <a:cubicBezTo>
                    <a:pt x="7506" y="201"/>
                    <a:pt x="7106" y="67"/>
                    <a:pt x="6739" y="1"/>
                  </a:cubicBezTo>
                  <a:cubicBezTo>
                    <a:pt x="6305" y="634"/>
                    <a:pt x="5905" y="1335"/>
                    <a:pt x="5571" y="1335"/>
                  </a:cubicBezTo>
                  <a:cubicBezTo>
                    <a:pt x="5238" y="1335"/>
                    <a:pt x="4804" y="634"/>
                    <a:pt x="4404" y="1"/>
                  </a:cubicBezTo>
                  <a:close/>
                </a:path>
              </a:pathLst>
            </a:custGeom>
            <a:solidFill>
              <a:srgbClr val="D59002"/>
            </a:solidFill>
            <a:ln>
              <a:noFill/>
            </a:ln>
          </p:spPr>
          <p:txBody>
            <a:bodyPr spcFirstLastPara="1" wrap="square" lIns="59981" tIns="59981" rIns="59981" bIns="59981" anchor="ctr" anchorCtr="0">
              <a:noAutofit/>
            </a:bodyPr>
            <a:lstStyle/>
            <a:p>
              <a:pPr>
                <a:buSzPts val="1050"/>
              </a:pPr>
              <a:endParaRPr sz="919"/>
            </a:p>
          </p:txBody>
        </p:sp>
        <p:sp>
          <p:nvSpPr>
            <p:cNvPr id="210" name="Google Shape;210;p6"/>
            <p:cNvSpPr/>
            <p:nvPr/>
          </p:nvSpPr>
          <p:spPr>
            <a:xfrm>
              <a:off x="8282919" y="1745413"/>
              <a:ext cx="117309" cy="114169"/>
            </a:xfrm>
            <a:custGeom>
              <a:avLst/>
              <a:gdLst/>
              <a:ahLst/>
              <a:cxnLst/>
              <a:rect l="l" t="t" r="r" b="b"/>
              <a:pathLst>
                <a:path w="6239" h="6072" extrusionOk="0">
                  <a:moveTo>
                    <a:pt x="3103" y="1502"/>
                  </a:moveTo>
                  <a:cubicBezTo>
                    <a:pt x="3970" y="1502"/>
                    <a:pt x="4637" y="2202"/>
                    <a:pt x="4637" y="3036"/>
                  </a:cubicBezTo>
                  <a:cubicBezTo>
                    <a:pt x="4637" y="3903"/>
                    <a:pt x="3970" y="4571"/>
                    <a:pt x="3103" y="4571"/>
                  </a:cubicBezTo>
                  <a:cubicBezTo>
                    <a:pt x="2269" y="4571"/>
                    <a:pt x="1568" y="3903"/>
                    <a:pt x="1568" y="3036"/>
                  </a:cubicBezTo>
                  <a:cubicBezTo>
                    <a:pt x="1568" y="2202"/>
                    <a:pt x="2269" y="1502"/>
                    <a:pt x="3103" y="1502"/>
                  </a:cubicBezTo>
                  <a:close/>
                  <a:moveTo>
                    <a:pt x="2469" y="1"/>
                  </a:moveTo>
                  <a:cubicBezTo>
                    <a:pt x="2235" y="34"/>
                    <a:pt x="2035" y="101"/>
                    <a:pt x="1835" y="201"/>
                  </a:cubicBezTo>
                  <a:cubicBezTo>
                    <a:pt x="1868" y="634"/>
                    <a:pt x="1902" y="1101"/>
                    <a:pt x="1768" y="1202"/>
                  </a:cubicBezTo>
                  <a:cubicBezTo>
                    <a:pt x="1743" y="1220"/>
                    <a:pt x="1707" y="1229"/>
                    <a:pt x="1663" y="1229"/>
                  </a:cubicBezTo>
                  <a:cubicBezTo>
                    <a:pt x="1473" y="1229"/>
                    <a:pt x="1126" y="1076"/>
                    <a:pt x="801" y="968"/>
                  </a:cubicBezTo>
                  <a:cubicBezTo>
                    <a:pt x="668" y="1135"/>
                    <a:pt x="534" y="1302"/>
                    <a:pt x="401" y="1502"/>
                  </a:cubicBezTo>
                  <a:cubicBezTo>
                    <a:pt x="668" y="1835"/>
                    <a:pt x="1001" y="2169"/>
                    <a:pt x="934" y="2336"/>
                  </a:cubicBezTo>
                  <a:cubicBezTo>
                    <a:pt x="901" y="2502"/>
                    <a:pt x="434" y="2603"/>
                    <a:pt x="0" y="2703"/>
                  </a:cubicBezTo>
                  <a:cubicBezTo>
                    <a:pt x="0" y="2803"/>
                    <a:pt x="0" y="2936"/>
                    <a:pt x="0" y="3036"/>
                  </a:cubicBezTo>
                  <a:cubicBezTo>
                    <a:pt x="0" y="3170"/>
                    <a:pt x="0" y="3270"/>
                    <a:pt x="0" y="3370"/>
                  </a:cubicBezTo>
                  <a:cubicBezTo>
                    <a:pt x="434" y="3503"/>
                    <a:pt x="868" y="3603"/>
                    <a:pt x="934" y="3737"/>
                  </a:cubicBezTo>
                  <a:cubicBezTo>
                    <a:pt x="1001" y="3937"/>
                    <a:pt x="668" y="4270"/>
                    <a:pt x="401" y="4604"/>
                  </a:cubicBezTo>
                  <a:cubicBezTo>
                    <a:pt x="534" y="4804"/>
                    <a:pt x="668" y="4971"/>
                    <a:pt x="801" y="5138"/>
                  </a:cubicBezTo>
                  <a:cubicBezTo>
                    <a:pt x="1117" y="5006"/>
                    <a:pt x="1455" y="4874"/>
                    <a:pt x="1648" y="4874"/>
                  </a:cubicBezTo>
                  <a:cubicBezTo>
                    <a:pt x="1699" y="4874"/>
                    <a:pt x="1740" y="4883"/>
                    <a:pt x="1768" y="4904"/>
                  </a:cubicBezTo>
                  <a:cubicBezTo>
                    <a:pt x="1902" y="5004"/>
                    <a:pt x="1868" y="5471"/>
                    <a:pt x="1835" y="5872"/>
                  </a:cubicBezTo>
                  <a:cubicBezTo>
                    <a:pt x="2035" y="5972"/>
                    <a:pt x="2235" y="6038"/>
                    <a:pt x="2469" y="6072"/>
                  </a:cubicBezTo>
                  <a:cubicBezTo>
                    <a:pt x="2702" y="5738"/>
                    <a:pt x="2936" y="5338"/>
                    <a:pt x="3103" y="5338"/>
                  </a:cubicBezTo>
                  <a:cubicBezTo>
                    <a:pt x="3269" y="5338"/>
                    <a:pt x="3536" y="5738"/>
                    <a:pt x="3770" y="6072"/>
                  </a:cubicBezTo>
                  <a:cubicBezTo>
                    <a:pt x="3970" y="6038"/>
                    <a:pt x="4170" y="5972"/>
                    <a:pt x="4370" y="5872"/>
                  </a:cubicBezTo>
                  <a:cubicBezTo>
                    <a:pt x="4370" y="5471"/>
                    <a:pt x="4303" y="5004"/>
                    <a:pt x="4437" y="4904"/>
                  </a:cubicBezTo>
                  <a:cubicBezTo>
                    <a:pt x="4472" y="4883"/>
                    <a:pt x="4518" y="4874"/>
                    <a:pt x="4574" y="4874"/>
                  </a:cubicBezTo>
                  <a:cubicBezTo>
                    <a:pt x="4782" y="4874"/>
                    <a:pt x="5114" y="5006"/>
                    <a:pt x="5404" y="5138"/>
                  </a:cubicBezTo>
                  <a:cubicBezTo>
                    <a:pt x="5571" y="4971"/>
                    <a:pt x="5704" y="4804"/>
                    <a:pt x="5805" y="4604"/>
                  </a:cubicBezTo>
                  <a:cubicBezTo>
                    <a:pt x="5538" y="4270"/>
                    <a:pt x="5237" y="3937"/>
                    <a:pt x="5271" y="3737"/>
                  </a:cubicBezTo>
                  <a:cubicBezTo>
                    <a:pt x="5338" y="3603"/>
                    <a:pt x="5805" y="3503"/>
                    <a:pt x="6205" y="3370"/>
                  </a:cubicBezTo>
                  <a:cubicBezTo>
                    <a:pt x="6205" y="3270"/>
                    <a:pt x="6238" y="3170"/>
                    <a:pt x="6238" y="3036"/>
                  </a:cubicBezTo>
                  <a:cubicBezTo>
                    <a:pt x="6238" y="2936"/>
                    <a:pt x="6205" y="2836"/>
                    <a:pt x="6205" y="2703"/>
                  </a:cubicBezTo>
                  <a:cubicBezTo>
                    <a:pt x="5805" y="2603"/>
                    <a:pt x="5338" y="2502"/>
                    <a:pt x="5271" y="2336"/>
                  </a:cubicBezTo>
                  <a:cubicBezTo>
                    <a:pt x="5237" y="2169"/>
                    <a:pt x="5538" y="1835"/>
                    <a:pt x="5805" y="1502"/>
                  </a:cubicBezTo>
                  <a:cubicBezTo>
                    <a:pt x="5704" y="1302"/>
                    <a:pt x="5571" y="1135"/>
                    <a:pt x="5404" y="968"/>
                  </a:cubicBezTo>
                  <a:cubicBezTo>
                    <a:pt x="5106" y="1076"/>
                    <a:pt x="4765" y="1229"/>
                    <a:pt x="4557" y="1229"/>
                  </a:cubicBezTo>
                  <a:cubicBezTo>
                    <a:pt x="4509" y="1229"/>
                    <a:pt x="4468" y="1220"/>
                    <a:pt x="4437" y="1202"/>
                  </a:cubicBezTo>
                  <a:cubicBezTo>
                    <a:pt x="4303" y="1101"/>
                    <a:pt x="4370" y="634"/>
                    <a:pt x="4370" y="201"/>
                  </a:cubicBezTo>
                  <a:cubicBezTo>
                    <a:pt x="4170" y="101"/>
                    <a:pt x="3970" y="34"/>
                    <a:pt x="3770" y="1"/>
                  </a:cubicBezTo>
                  <a:cubicBezTo>
                    <a:pt x="3536" y="334"/>
                    <a:pt x="3269" y="768"/>
                    <a:pt x="3103" y="768"/>
                  </a:cubicBezTo>
                  <a:cubicBezTo>
                    <a:pt x="2936" y="768"/>
                    <a:pt x="2702" y="334"/>
                    <a:pt x="2469" y="1"/>
                  </a:cubicBezTo>
                  <a:close/>
                </a:path>
              </a:pathLst>
            </a:custGeom>
            <a:solidFill>
              <a:srgbClr val="D59002"/>
            </a:solidFill>
            <a:ln>
              <a:noFill/>
            </a:ln>
          </p:spPr>
          <p:txBody>
            <a:bodyPr spcFirstLastPara="1" wrap="square" lIns="59981" tIns="59981" rIns="59981" bIns="59981" anchor="ctr" anchorCtr="0">
              <a:noAutofit/>
            </a:bodyPr>
            <a:lstStyle/>
            <a:p>
              <a:pPr>
                <a:buSzPts val="1050"/>
              </a:pPr>
              <a:endParaRPr sz="919"/>
            </a:p>
          </p:txBody>
        </p:sp>
      </p:grpSp>
      <p:graphicFrame>
        <p:nvGraphicFramePr>
          <p:cNvPr id="211" name="Google Shape;211;p6"/>
          <p:cNvGraphicFramePr/>
          <p:nvPr/>
        </p:nvGraphicFramePr>
        <p:xfrm>
          <a:off x="1524000" y="1243524"/>
          <a:ext cx="9143998" cy="2286072"/>
        </p:xfrm>
        <a:graphic>
          <a:graphicData uri="http://schemas.openxmlformats.org/drawingml/2006/table">
            <a:tbl>
              <a:tblPr firstRow="1" bandRow="1">
                <a:noFill/>
              </a:tblPr>
              <a:tblGrid>
                <a:gridCol w="2474464">
                  <a:extLst>
                    <a:ext uri="{9D8B030D-6E8A-4147-A177-3AD203B41FA5}">
                      <a16:colId xmlns:a16="http://schemas.microsoft.com/office/drawing/2014/main" val="20000"/>
                    </a:ext>
                  </a:extLst>
                </a:gridCol>
                <a:gridCol w="1146691">
                  <a:extLst>
                    <a:ext uri="{9D8B030D-6E8A-4147-A177-3AD203B41FA5}">
                      <a16:colId xmlns:a16="http://schemas.microsoft.com/office/drawing/2014/main" val="20001"/>
                    </a:ext>
                  </a:extLst>
                </a:gridCol>
                <a:gridCol w="1527388">
                  <a:extLst>
                    <a:ext uri="{9D8B030D-6E8A-4147-A177-3AD203B41FA5}">
                      <a16:colId xmlns:a16="http://schemas.microsoft.com/office/drawing/2014/main" val="20002"/>
                    </a:ext>
                  </a:extLst>
                </a:gridCol>
                <a:gridCol w="1906708">
                  <a:extLst>
                    <a:ext uri="{9D8B030D-6E8A-4147-A177-3AD203B41FA5}">
                      <a16:colId xmlns:a16="http://schemas.microsoft.com/office/drawing/2014/main" val="20003"/>
                    </a:ext>
                  </a:extLst>
                </a:gridCol>
                <a:gridCol w="1210234">
                  <a:extLst>
                    <a:ext uri="{9D8B030D-6E8A-4147-A177-3AD203B41FA5}">
                      <a16:colId xmlns:a16="http://schemas.microsoft.com/office/drawing/2014/main" val="20004"/>
                    </a:ext>
                  </a:extLst>
                </a:gridCol>
                <a:gridCol w="878513">
                  <a:extLst>
                    <a:ext uri="{9D8B030D-6E8A-4147-A177-3AD203B41FA5}">
                      <a16:colId xmlns:a16="http://schemas.microsoft.com/office/drawing/2014/main" val="995562838"/>
                    </a:ext>
                  </a:extLst>
                </a:gridCol>
              </a:tblGrid>
              <a:tr h="364825">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Action Step</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Person/Position Responsible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Timeline of Implementation</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Evidence and Artifacts </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Funding Source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solidFill>
                            <a:schemeClr val="tx1"/>
                          </a:solidFill>
                        </a:rPr>
                        <a:t>APS 5</a:t>
                      </a:r>
                      <a:endParaRPr sz="1000" u="none" strike="noStrike" cap="none">
                        <a:solidFill>
                          <a:schemeClr val="tx1"/>
                        </a:solidFill>
                      </a:endParaRPr>
                    </a:p>
                  </a:txBody>
                  <a:tcPr marL="60003" marR="60003" marT="30013" marB="30013" anchor="ctr"/>
                </a:tc>
                <a:extLst>
                  <a:ext uri="{0D108BD9-81ED-4DB2-BD59-A6C34878D82A}">
                    <a16:rowId xmlns:a16="http://schemas.microsoft.com/office/drawing/2014/main" val="10000"/>
                  </a:ext>
                </a:extLst>
              </a:tr>
              <a:tr h="402925">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Reassure families of COVID mitigation strategies implemented schoolwide</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      School Nurse, CARE Team, Leadership Team, Teachers</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             </a:t>
                      </a:r>
                      <a:r>
                        <a:rPr lang="en-US" sz="800" b="0" i="0" u="none" strike="noStrike" cap="none" noProof="0"/>
                        <a:t>August 2022-May 2023</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ctr"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Family/School meetings, </a:t>
                      </a:r>
                      <a:r>
                        <a:rPr lang="en-US" sz="800" b="0" i="0" u="none" strike="noStrike" cap="none" noProof="0">
                          <a:solidFill>
                            <a:schemeClr val="dk1"/>
                          </a:solidFill>
                          <a:latin typeface="Calibri"/>
                        </a:rPr>
                        <a:t>Newsletters, flyers, </a:t>
                      </a:r>
                      <a:r>
                        <a:rPr lang="en-US" sz="800" b="0" i="0" u="none" strike="noStrike" cap="none" noProof="0" err="1">
                          <a:solidFill>
                            <a:schemeClr val="dk1"/>
                          </a:solidFill>
                          <a:latin typeface="Calibri"/>
                        </a:rPr>
                        <a:t>robo</a:t>
                      </a:r>
                      <a:r>
                        <a:rPr lang="en-US" sz="800" b="0" i="0" u="none" strike="noStrike" cap="none" noProof="0">
                          <a:solidFill>
                            <a:schemeClr val="dk1"/>
                          </a:solidFill>
                          <a:latin typeface="Calibri"/>
                        </a:rPr>
                        <a:t> calls, agendas,  school marquee, social media. Phone calls</a:t>
                      </a:r>
                      <a:endParaRPr lang="en-US" sz="800" b="0" i="0" u="none" strike="noStrike" cap="none" noProof="0">
                        <a:sym typeface="Arial"/>
                      </a:endParaRPr>
                    </a:p>
                  </a:txBody>
                  <a:tcPr marL="30013" marR="30013" marT="30013" marB="30013" anchor="ctr"/>
                </a:tc>
                <a:tc>
                  <a:txBody>
                    <a:bodyPr/>
                    <a:lstStyle/>
                    <a:p>
                      <a:pPr marL="0" marR="0" lvl="0" indent="0" algn="l">
                        <a:lnSpc>
                          <a:spcPct val="100000"/>
                        </a:lnSpc>
                        <a:spcBef>
                          <a:spcPts val="0"/>
                        </a:spcBef>
                        <a:spcAft>
                          <a:spcPts val="0"/>
                        </a:spcAft>
                        <a:buNone/>
                      </a:pPr>
                      <a:r>
                        <a:rPr lang="en-US" sz="800" b="0" i="0" u="none" strike="noStrike" cap="none" noProof="0"/>
                        <a:t>           </a:t>
                      </a:r>
                      <a:r>
                        <a:rPr lang="en-US" sz="800" b="0" i="0" u="none" strike="noStrike" cap="none" noProof="0">
                          <a:solidFill>
                            <a:schemeClr val="dk1"/>
                          </a:solidFill>
                          <a:latin typeface="Calibri"/>
                        </a:rPr>
                        <a:t>General Funds</a:t>
                      </a:r>
                      <a:r>
                        <a:rPr lang="en-US" sz="800" b="0" i="0" u="none" strike="noStrike" cap="none" noProof="0"/>
                        <a:t>                                                                                   </a:t>
                      </a:r>
                      <a:endParaRPr sz="800" b="0" i="0" u="none" strike="noStrike" cap="none" noProof="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WC</a:t>
                      </a:r>
                      <a:endParaRPr sz="800" b="0" i="0" u="none" strike="noStrike" cap="none">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10002"/>
                  </a:ext>
                </a:extLst>
              </a:tr>
              <a:tr h="402925">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Care Team members will contact families of absent students daily</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      Social Worker, School   Counselor, CARE Team</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               </a:t>
                      </a:r>
                      <a:r>
                        <a:rPr lang="en-US" sz="800" b="0" i="0" u="none" strike="noStrike" cap="none" noProof="0"/>
                        <a:t>August 2022-May 2023</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ctr"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Phone calls, automated messaging system, Infinite Campus Contact Log</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a:lnSpc>
                          <a:spcPct val="100000"/>
                        </a:lnSpc>
                        <a:spcBef>
                          <a:spcPts val="0"/>
                        </a:spcBef>
                        <a:spcAft>
                          <a:spcPts val="0"/>
                        </a:spcAft>
                        <a:buSzPts val="800"/>
                        <a:buFont typeface="Arial"/>
                        <a:buNone/>
                      </a:pPr>
                      <a:r>
                        <a:rPr lang="en-US" sz="800" b="0" i="0" u="none" strike="noStrike" cap="none">
                          <a:solidFill>
                            <a:schemeClr val="dk1"/>
                          </a:solidFill>
                          <a:latin typeface="Calibri"/>
                          <a:ea typeface="Calibri"/>
                          <a:cs typeface="Calibri"/>
                        </a:rPr>
                        <a:t>                                            </a:t>
                      </a:r>
                      <a:r>
                        <a:rPr lang="en-US" sz="800" b="0" i="0" u="none" strike="noStrike" cap="none">
                          <a:solidFill>
                            <a:schemeClr val="dk1"/>
                          </a:solidFill>
                          <a:latin typeface="Calibri"/>
                          <a:cs typeface="Calibri"/>
                        </a:rPr>
                        <a:t>    </a:t>
                      </a:r>
                      <a:endParaRPr lang="en-US" sz="800" b="0" i="0" u="none" strike="noStrike" cap="none" noProof="0"/>
                    </a:p>
                    <a:p>
                      <a:pPr marL="0" marR="0" lvl="0" indent="0" algn="l">
                        <a:lnSpc>
                          <a:spcPct val="100000"/>
                        </a:lnSpc>
                        <a:spcBef>
                          <a:spcPts val="0"/>
                        </a:spcBef>
                        <a:spcAft>
                          <a:spcPts val="0"/>
                        </a:spcAft>
                        <a:buSzPts val="800"/>
                        <a:buFont typeface="Arial"/>
                        <a:buNone/>
                      </a:pPr>
                      <a:r>
                        <a:rPr lang="en-US" sz="800" b="0" i="0" u="none" strike="noStrike" cap="none">
                          <a:solidFill>
                            <a:schemeClr val="dk1"/>
                          </a:solidFill>
                          <a:latin typeface="Calibri"/>
                          <a:cs typeface="Calibri"/>
                        </a:rPr>
                        <a:t>             </a:t>
                      </a:r>
                      <a:r>
                        <a:rPr lang="en-US" sz="800" b="0" i="0" u="none" strike="noStrike" cap="none" noProof="0">
                          <a:solidFill>
                            <a:schemeClr val="dk1"/>
                          </a:solidFill>
                          <a:latin typeface="Calibri"/>
                        </a:rPr>
                        <a:t>General Funds</a:t>
                      </a:r>
                      <a:r>
                        <a:rPr lang="en-US" sz="800" b="0" i="0" u="none" strike="noStrike" cap="none">
                          <a:solidFill>
                            <a:schemeClr val="dk1"/>
                          </a:solidFill>
                          <a:latin typeface="Calibri"/>
                          <a:cs typeface="Calibri"/>
                        </a:rPr>
                        <a:t>                                         </a:t>
                      </a:r>
                      <a:endParaRPr lang="en-US" sz="800" b="0" i="0" u="none" strike="noStrike" cap="none" noProof="0">
                        <a:sym typeface="Arial"/>
                      </a:endParaRPr>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a:ea typeface="Calibri"/>
                          <a:cs typeface="Calibri"/>
                        </a:rPr>
                        <a:t>WC</a:t>
                      </a:r>
                      <a:endParaRPr sz="800" b="0" i="0" u="none" strike="noStrike" cap="none">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10003"/>
                  </a:ext>
                </a:extLst>
              </a:tr>
              <a:tr h="400050">
                <a:tc>
                  <a:txBody>
                    <a:bodyPr/>
                    <a:lstStyle/>
                    <a:p>
                      <a:pPr marL="0" marR="0" lvl="0" indent="0" algn="l" rtl="0">
                        <a:lnSpc>
                          <a:spcPct val="100000"/>
                        </a:lnSpc>
                        <a:spcBef>
                          <a:spcPts val="0"/>
                        </a:spcBef>
                        <a:spcAft>
                          <a:spcPts val="0"/>
                        </a:spcAft>
                        <a:buSzPts val="800"/>
                        <a:buFont typeface="Arial"/>
                        <a:buNone/>
                      </a:pPr>
                      <a:r>
                        <a:rPr lang="en-US" sz="800" b="0" i="0" u="none" strike="noStrike" cap="none">
                          <a:solidFill>
                            <a:schemeClr val="dk1"/>
                          </a:solidFill>
                          <a:latin typeface="Calibri"/>
                          <a:ea typeface="Calibri"/>
                          <a:cs typeface="Calibri"/>
                        </a:rPr>
                        <a:t>Implement multiple modes of communication with families addressing absenteeism </a:t>
                      </a:r>
                      <a:endParaRPr lang="en-US"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SzPts val="800"/>
                        <a:buFont typeface="Arial"/>
                        <a:buNone/>
                      </a:pPr>
                      <a:r>
                        <a:rPr lang="en-US" sz="800" b="0" i="0" u="none" strike="noStrike" cap="none">
                          <a:solidFill>
                            <a:schemeClr val="dk1"/>
                          </a:solidFill>
                          <a:latin typeface="Calibri"/>
                          <a:ea typeface="Calibri"/>
                          <a:cs typeface="Calibri"/>
                        </a:rPr>
                        <a:t>        Social Worker, School Counselor,  Care Team </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a:lnSpc>
                          <a:spcPct val="100000"/>
                        </a:lnSpc>
                        <a:spcBef>
                          <a:spcPts val="0"/>
                        </a:spcBef>
                        <a:spcAft>
                          <a:spcPts val="0"/>
                        </a:spcAft>
                        <a:buSzPts val="800"/>
                        <a:buFont typeface="Arial"/>
                        <a:buNone/>
                      </a:pPr>
                      <a:r>
                        <a:rPr lang="en-US" sz="800" b="0" i="0" u="none" strike="noStrike" cap="none">
                          <a:solidFill>
                            <a:schemeClr val="dk1"/>
                          </a:solidFill>
                          <a:latin typeface="Calibri"/>
                          <a:ea typeface="Calibri"/>
                          <a:cs typeface="Calibri"/>
                        </a:rPr>
                        <a:t>               August 2022-May 2023</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ctr" rtl="0">
                        <a:lnSpc>
                          <a:spcPct val="100000"/>
                        </a:lnSpc>
                        <a:spcBef>
                          <a:spcPts val="0"/>
                        </a:spcBef>
                        <a:spcAft>
                          <a:spcPts val="0"/>
                        </a:spcAft>
                        <a:buSzPts val="800"/>
                        <a:buFont typeface="Arial"/>
                        <a:buNone/>
                      </a:pPr>
                      <a:r>
                        <a:rPr lang="en-US" sz="800" b="0" i="0" u="none" strike="noStrike" cap="none">
                          <a:solidFill>
                            <a:schemeClr val="dk1"/>
                          </a:solidFill>
                          <a:latin typeface="Calibri"/>
                          <a:ea typeface="Calibri"/>
                          <a:cs typeface="Calibri"/>
                        </a:rPr>
                        <a:t>Newsletters, flyers, </a:t>
                      </a:r>
                      <a:r>
                        <a:rPr lang="en-US" sz="800" b="0" i="0" u="none" strike="noStrike" cap="none" err="1">
                          <a:solidFill>
                            <a:schemeClr val="dk1"/>
                          </a:solidFill>
                          <a:latin typeface="Calibri"/>
                          <a:ea typeface="Calibri"/>
                          <a:cs typeface="Calibri"/>
                        </a:rPr>
                        <a:t>robo</a:t>
                      </a:r>
                      <a:r>
                        <a:rPr lang="en-US" sz="800" b="0" i="0" u="none" strike="noStrike" cap="none">
                          <a:solidFill>
                            <a:schemeClr val="dk1"/>
                          </a:solidFill>
                          <a:latin typeface="Calibri"/>
                          <a:ea typeface="Calibri"/>
                          <a:cs typeface="Calibri"/>
                        </a:rPr>
                        <a:t> calls, agendas, school marquee, social media. Phone calls</a:t>
                      </a:r>
                      <a:endParaRPr lang="en-US"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SzPts val="800"/>
                        <a:buFont typeface="Arial"/>
                        <a:buNone/>
                      </a:pPr>
                      <a:r>
                        <a:rPr lang="en-US" sz="800" b="0" i="0" u="none" strike="noStrike" cap="none">
                          <a:solidFill>
                            <a:schemeClr val="dk1"/>
                          </a:solidFill>
                          <a:latin typeface="Calibri"/>
                          <a:cs typeface="Calibri"/>
                        </a:rPr>
                        <a:t>           </a:t>
                      </a:r>
                      <a:r>
                        <a:rPr lang="en-US" sz="800" b="0" i="0" u="none" strike="noStrike" cap="none" noProof="0">
                          <a:solidFill>
                            <a:schemeClr val="dk1"/>
                          </a:solidFill>
                          <a:latin typeface="Calibri"/>
                        </a:rPr>
                        <a:t>General Funds</a:t>
                      </a:r>
                      <a:endParaRPr sz="800" b="0" i="0" u="none" strike="noStrike" cap="none">
                        <a:solidFill>
                          <a:schemeClr val="dk1"/>
                        </a:solidFill>
                        <a:latin typeface="Calibri"/>
                        <a:ea typeface="Calibri"/>
                        <a:cs typeface="Calibri"/>
                        <a:sym typeface="Arial"/>
                      </a:endParaRPr>
                    </a:p>
                  </a:txBody>
                  <a:tcPr marL="30013" marR="30013" marT="30013" marB="30013" anchor="ctr"/>
                </a:tc>
                <a:tc>
                  <a:txBody>
                    <a:bodyPr/>
                    <a:lstStyle/>
                    <a:p>
                      <a:pPr marL="0" marR="0" lvl="0" indent="0" algn="l" rtl="0">
                        <a:lnSpc>
                          <a:spcPct val="100000"/>
                        </a:lnSpc>
                        <a:spcBef>
                          <a:spcPts val="0"/>
                        </a:spcBef>
                        <a:spcAft>
                          <a:spcPts val="0"/>
                        </a:spcAft>
                        <a:buSzPts val="800"/>
                        <a:buFont typeface="Arial"/>
                        <a:buNone/>
                      </a:pPr>
                      <a:r>
                        <a:rPr lang="en-US" sz="800" b="0" i="0" u="none" strike="noStrike" cap="none">
                          <a:solidFill>
                            <a:schemeClr val="dk1"/>
                          </a:solidFill>
                          <a:latin typeface="Calibri"/>
                          <a:ea typeface="Calibri"/>
                          <a:cs typeface="Calibri"/>
                        </a:rPr>
                        <a:t>WC</a:t>
                      </a:r>
                      <a:endParaRPr sz="800" b="0" i="0" u="none" strike="noStrike" cap="none">
                        <a:solidFill>
                          <a:schemeClr val="dk1"/>
                        </a:solidFill>
                        <a:latin typeface="Calibri"/>
                        <a:ea typeface="Calibri"/>
                        <a:cs typeface="Calibri"/>
                        <a:sym typeface="Arial"/>
                      </a:endParaRPr>
                    </a:p>
                  </a:txBody>
                  <a:tcPr marL="30013" marR="30013" marT="30013" marB="30013" anchor="ctr"/>
                </a:tc>
                <a:extLst>
                  <a:ext uri="{0D108BD9-81ED-4DB2-BD59-A6C34878D82A}">
                    <a16:rowId xmlns:a16="http://schemas.microsoft.com/office/drawing/2014/main" val="627961956"/>
                  </a:ext>
                </a:extLst>
              </a:tr>
              <a:tr h="402924">
                <a:tc>
                  <a:txBody>
                    <a:bodyPr/>
                    <a:lstStyle/>
                    <a:p>
                      <a:pPr marL="0" lvl="0" indent="0" algn="l">
                        <a:lnSpc>
                          <a:spcPct val="100000"/>
                        </a:lnSpc>
                        <a:spcBef>
                          <a:spcPts val="0"/>
                        </a:spcBef>
                        <a:spcAft>
                          <a:spcPts val="0"/>
                        </a:spcAft>
                        <a:buNone/>
                      </a:pPr>
                      <a:r>
                        <a:rPr lang="en-US" sz="800" b="0" i="0" u="none" strike="noStrike" cap="none" noProof="0"/>
                        <a:t>Hold weekly CARE Team meetings to respond to student academic, behavioral, and social emotional needs</a:t>
                      </a:r>
                      <a:endParaRPr lang="en-US" sz="1100">
                        <a:sym typeface="Arial"/>
                      </a:endParaRPr>
                    </a:p>
                  </a:txBody>
                  <a:tcPr marL="30012" marR="30012" marT="30012" marB="30012"/>
                </a:tc>
                <a:tc>
                  <a:txBody>
                    <a:bodyPr/>
                    <a:lstStyle/>
                    <a:p>
                      <a:pPr lvl="0" algn="l">
                        <a:lnSpc>
                          <a:spcPct val="100000"/>
                        </a:lnSpc>
                        <a:spcBef>
                          <a:spcPts val="0"/>
                        </a:spcBef>
                        <a:spcAft>
                          <a:spcPts val="0"/>
                        </a:spcAft>
                        <a:buNone/>
                      </a:pPr>
                      <a:r>
                        <a:rPr lang="en-US" sz="800" b="0" i="0" u="none" strike="noStrike" cap="none" noProof="0">
                          <a:solidFill>
                            <a:schemeClr val="dk1"/>
                          </a:solidFill>
                          <a:latin typeface="Calibri"/>
                        </a:rPr>
                        <a:t> CARE Team, Leadership Team, Teachers</a:t>
                      </a:r>
                      <a:endParaRPr lang="en-US" sz="800" b="0" i="0" u="none" strike="noStrike" cap="none" noProof="0"/>
                    </a:p>
                    <a:p>
                      <a:pPr marL="0" lvl="0" indent="0" algn="l">
                        <a:lnSpc>
                          <a:spcPct val="100000"/>
                        </a:lnSpc>
                        <a:spcBef>
                          <a:spcPts val="0"/>
                        </a:spcBef>
                        <a:spcAft>
                          <a:spcPts val="0"/>
                        </a:spcAft>
                        <a:buNone/>
                      </a:pPr>
                      <a:endParaRPr sz="800" b="0" i="0" u="none" strike="noStrike" cap="none">
                        <a:solidFill>
                          <a:schemeClr val="dk1"/>
                        </a:solidFill>
                        <a:latin typeface="Calibri"/>
                        <a:ea typeface="Calibri"/>
                        <a:cs typeface="Calibri"/>
                        <a:sym typeface="Arial"/>
                      </a:endParaRPr>
                    </a:p>
                  </a:txBody>
                  <a:tcPr marL="30012" marR="30012" marT="30012" marB="30012"/>
                </a:tc>
                <a:tc>
                  <a:txBody>
                    <a:bodyPr/>
                    <a:lstStyle/>
                    <a:p>
                      <a:pPr marL="0" lvl="0" indent="0" algn="l">
                        <a:lnSpc>
                          <a:spcPct val="100000"/>
                        </a:lnSpc>
                        <a:spcBef>
                          <a:spcPts val="0"/>
                        </a:spcBef>
                        <a:spcAft>
                          <a:spcPts val="0"/>
                        </a:spcAft>
                        <a:buNone/>
                      </a:pPr>
                      <a:r>
                        <a:rPr lang="en-US" sz="800" b="0" i="0" u="none" strike="noStrike" cap="none">
                          <a:solidFill>
                            <a:schemeClr val="dk1"/>
                          </a:solidFill>
                          <a:latin typeface="Calibri"/>
                          <a:ea typeface="Calibri"/>
                          <a:cs typeface="Calibri"/>
                        </a:rPr>
                        <a:t>               August 2022- May 2023   </a:t>
                      </a:r>
                      <a:endParaRPr sz="800" b="0" i="0" u="none" strike="noStrike" cap="none">
                        <a:solidFill>
                          <a:schemeClr val="dk1"/>
                        </a:solidFill>
                        <a:latin typeface="Calibri"/>
                        <a:ea typeface="Calibri"/>
                        <a:cs typeface="Calibri"/>
                        <a:sym typeface="Arial"/>
                      </a:endParaRPr>
                    </a:p>
                  </a:txBody>
                  <a:tcPr marL="30012" marR="30012" marT="30012" marB="30012"/>
                </a:tc>
                <a:tc>
                  <a:txBody>
                    <a:bodyPr/>
                    <a:lstStyle/>
                    <a:p>
                      <a:pPr marL="0" lvl="0" indent="0" algn="ctr">
                        <a:lnSpc>
                          <a:spcPct val="100000"/>
                        </a:lnSpc>
                        <a:spcBef>
                          <a:spcPts val="0"/>
                        </a:spcBef>
                        <a:spcAft>
                          <a:spcPts val="0"/>
                        </a:spcAft>
                        <a:buNone/>
                      </a:pPr>
                      <a:r>
                        <a:rPr lang="en-US" sz="800" b="0" i="0" u="none" strike="noStrike" cap="none">
                          <a:solidFill>
                            <a:schemeClr val="dk1"/>
                          </a:solidFill>
                          <a:latin typeface="Calibri"/>
                          <a:ea typeface="Calibri"/>
                          <a:cs typeface="Calibri"/>
                        </a:rPr>
                        <a:t>Meeting agendas, sign in sheets</a:t>
                      </a:r>
                      <a:endParaRPr lang="en-US" sz="800" b="0" i="0" u="none" strike="noStrike" cap="none">
                        <a:solidFill>
                          <a:schemeClr val="dk1"/>
                        </a:solidFill>
                        <a:latin typeface="Calibri"/>
                        <a:ea typeface="Calibri"/>
                        <a:cs typeface="Calibri"/>
                        <a:sym typeface="Arial"/>
                      </a:endParaRPr>
                    </a:p>
                  </a:txBody>
                  <a:tcPr marL="30012" marR="30012" marT="30012" marB="30012"/>
                </a:tc>
                <a:tc>
                  <a:txBody>
                    <a:bodyPr/>
                    <a:lstStyle/>
                    <a:p>
                      <a:pPr marL="0" lvl="0" indent="0" algn="l">
                        <a:lnSpc>
                          <a:spcPct val="100000"/>
                        </a:lnSpc>
                        <a:spcBef>
                          <a:spcPts val="0"/>
                        </a:spcBef>
                        <a:spcAft>
                          <a:spcPts val="0"/>
                        </a:spcAft>
                        <a:buNone/>
                      </a:pPr>
                      <a:r>
                        <a:rPr lang="en-US" sz="800" b="0" i="0" u="none" strike="noStrike" cap="none" noProof="0">
                          <a:solidFill>
                            <a:schemeClr val="dk1"/>
                          </a:solidFill>
                          <a:latin typeface="Calibri"/>
                        </a:rPr>
                        <a:t>         General funds</a:t>
                      </a:r>
                      <a:endParaRPr sz="800" b="0" i="0" u="none" strike="noStrike" cap="none" noProof="0">
                        <a:solidFill>
                          <a:schemeClr val="dk1"/>
                        </a:solidFill>
                        <a:latin typeface="Calibri"/>
                        <a:sym typeface="Arial"/>
                      </a:endParaRPr>
                    </a:p>
                  </a:txBody>
                  <a:tcPr marL="30012" marR="30012" marT="30012" marB="30012"/>
                </a:tc>
                <a:tc>
                  <a:txBody>
                    <a:bodyPr/>
                    <a:lstStyle/>
                    <a:p>
                      <a:pPr marL="0" lvl="0" indent="0" algn="l">
                        <a:lnSpc>
                          <a:spcPct val="100000"/>
                        </a:lnSpc>
                        <a:spcBef>
                          <a:spcPts val="0"/>
                        </a:spcBef>
                        <a:spcAft>
                          <a:spcPts val="0"/>
                        </a:spcAft>
                        <a:buNone/>
                      </a:pPr>
                      <a:r>
                        <a:rPr lang="en-US" sz="800" b="0" i="0" u="none" strike="noStrike" cap="none">
                          <a:solidFill>
                            <a:schemeClr val="dk1"/>
                          </a:solidFill>
                          <a:latin typeface="Calibri"/>
                          <a:ea typeface="Calibri"/>
                          <a:cs typeface="Calibri"/>
                        </a:rPr>
                        <a:t>WC</a:t>
                      </a:r>
                      <a:endParaRPr sz="800" b="0" i="0" u="none" strike="noStrike" cap="none">
                        <a:solidFill>
                          <a:schemeClr val="dk1"/>
                        </a:solidFill>
                        <a:latin typeface="Calibri"/>
                        <a:ea typeface="Calibri"/>
                        <a:cs typeface="Calibri"/>
                        <a:sym typeface="Arial"/>
                      </a:endParaRPr>
                    </a:p>
                  </a:txBody>
                  <a:tcPr marL="30012" marR="30012" marT="30012" marB="30012"/>
                </a:tc>
                <a:extLst>
                  <a:ext uri="{0D108BD9-81ED-4DB2-BD59-A6C34878D82A}">
                    <a16:rowId xmlns:a16="http://schemas.microsoft.com/office/drawing/2014/main" val="884090974"/>
                  </a:ext>
                </a:extLst>
              </a:tr>
            </a:tbl>
          </a:graphicData>
        </a:graphic>
      </p:graphicFrame>
      <p:sp>
        <p:nvSpPr>
          <p:cNvPr id="212" name="Google Shape;212;p6"/>
          <p:cNvSpPr txBox="1"/>
          <p:nvPr/>
        </p:nvSpPr>
        <p:spPr>
          <a:xfrm>
            <a:off x="1524000" y="4432974"/>
            <a:ext cx="9144000" cy="242340"/>
          </a:xfrm>
          <a:prstGeom prst="rect">
            <a:avLst/>
          </a:prstGeom>
          <a:noFill/>
          <a:ln>
            <a:noFill/>
          </a:ln>
        </p:spPr>
        <p:txBody>
          <a:bodyPr spcFirstLastPara="1" wrap="square" lIns="79997" tIns="39988" rIns="79997" bIns="39988" anchor="t" anchorCtr="0">
            <a:spAutoFit/>
          </a:bodyPr>
          <a:lstStyle/>
          <a:p>
            <a:pPr>
              <a:buSzPts val="1200"/>
            </a:pPr>
            <a:r>
              <a:rPr lang="en-US" sz="1050" b="1"/>
              <a:t>Additional Action Steps required for subgroup populations</a:t>
            </a:r>
            <a:endParaRPr sz="1050" b="1"/>
          </a:p>
        </p:txBody>
      </p:sp>
      <p:graphicFrame>
        <p:nvGraphicFramePr>
          <p:cNvPr id="213" name="Google Shape;213;p6"/>
          <p:cNvGraphicFramePr/>
          <p:nvPr/>
        </p:nvGraphicFramePr>
        <p:xfrm>
          <a:off x="1549660" y="4675312"/>
          <a:ext cx="9118341" cy="1392600"/>
        </p:xfrm>
        <a:graphic>
          <a:graphicData uri="http://schemas.openxmlformats.org/drawingml/2006/table">
            <a:tbl>
              <a:tblPr firstRow="1" bandRow="1">
                <a:noFill/>
              </a:tblPr>
              <a:tblGrid>
                <a:gridCol w="2467518">
                  <a:extLst>
                    <a:ext uri="{9D8B030D-6E8A-4147-A177-3AD203B41FA5}">
                      <a16:colId xmlns:a16="http://schemas.microsoft.com/office/drawing/2014/main" val="20000"/>
                    </a:ext>
                  </a:extLst>
                </a:gridCol>
                <a:gridCol w="1143464">
                  <a:extLst>
                    <a:ext uri="{9D8B030D-6E8A-4147-A177-3AD203B41FA5}">
                      <a16:colId xmlns:a16="http://schemas.microsoft.com/office/drawing/2014/main" val="20001"/>
                    </a:ext>
                  </a:extLst>
                </a:gridCol>
                <a:gridCol w="1047390">
                  <a:extLst>
                    <a:ext uri="{9D8B030D-6E8A-4147-A177-3AD203B41FA5}">
                      <a16:colId xmlns:a16="http://schemas.microsoft.com/office/drawing/2014/main" val="20002"/>
                    </a:ext>
                  </a:extLst>
                </a:gridCol>
                <a:gridCol w="2377065">
                  <a:extLst>
                    <a:ext uri="{9D8B030D-6E8A-4147-A177-3AD203B41FA5}">
                      <a16:colId xmlns:a16="http://schemas.microsoft.com/office/drawing/2014/main" val="20003"/>
                    </a:ext>
                  </a:extLst>
                </a:gridCol>
                <a:gridCol w="1041452">
                  <a:extLst>
                    <a:ext uri="{9D8B030D-6E8A-4147-A177-3AD203B41FA5}">
                      <a16:colId xmlns:a16="http://schemas.microsoft.com/office/drawing/2014/main" val="20004"/>
                    </a:ext>
                  </a:extLst>
                </a:gridCol>
                <a:gridCol w="1041452">
                  <a:extLst>
                    <a:ext uri="{9D8B030D-6E8A-4147-A177-3AD203B41FA5}">
                      <a16:colId xmlns:a16="http://schemas.microsoft.com/office/drawing/2014/main" val="2436809760"/>
                    </a:ext>
                  </a:extLst>
                </a:gridCol>
              </a:tblGrid>
              <a:tr h="364825">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Action Step</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Person/Position Responsible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Timeline of Implementation</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Evidence and Artifacts </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Funding Source</a:t>
                      </a:r>
                      <a:endParaRPr sz="1000" u="none" strike="noStrike" cap="none">
                        <a:solidFill>
                          <a:schemeClr val="lt1"/>
                        </a:solidFill>
                      </a:endParaRPr>
                    </a:p>
                  </a:txBody>
                  <a:tcPr marL="60003" marR="60003" marT="30013" marB="3001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solidFill>
                            <a:schemeClr val="tx1"/>
                          </a:solidFill>
                        </a:rPr>
                        <a:t>APS 5</a:t>
                      </a:r>
                      <a:endParaRPr sz="1000" u="none" strike="noStrike" cap="none">
                        <a:solidFill>
                          <a:schemeClr val="tx1"/>
                        </a:solidFill>
                      </a:endParaRPr>
                    </a:p>
                  </a:txBody>
                  <a:tcPr marL="60003" marR="60003" marT="30013" marB="30013" anchor="ctr"/>
                </a:tc>
                <a:extLst>
                  <a:ext uri="{0D108BD9-81ED-4DB2-BD59-A6C34878D82A}">
                    <a16:rowId xmlns:a16="http://schemas.microsoft.com/office/drawing/2014/main" val="10000"/>
                  </a:ext>
                </a:extLst>
              </a:tr>
              <a:tr h="517225">
                <a:tc>
                  <a:txBody>
                    <a:bodyPr/>
                    <a:lstStyle/>
                    <a:p>
                      <a:pPr lvl="0">
                        <a:buNone/>
                      </a:pPr>
                      <a:r>
                        <a:rPr lang="en-US" sz="800" b="1" i="0" u="none" strike="noStrike" noProof="0">
                          <a:latin typeface="Calibri"/>
                        </a:rPr>
                        <a:t>Monitor RTI/MTSS and PEC to make certain supports are in place to address student attendance</a:t>
                      </a:r>
                      <a:endParaRPr lang="en-US" sz="1100"/>
                    </a:p>
                  </a:txBody>
                  <a:tcPr marL="30013" marR="30013" marT="30013" marB="30013" anchor="ctr"/>
                </a:tc>
                <a:tc>
                  <a:txBody>
                    <a:bodyPr/>
                    <a:lstStyle/>
                    <a:p>
                      <a:r>
                        <a:rPr lang="en-US" sz="800"/>
                        <a:t>          SELT, MTSS, AP</a:t>
                      </a:r>
                    </a:p>
                  </a:txBody>
                  <a:tcPr marL="30013" marR="30013" marT="30013" marB="30013" anchor="ctr"/>
                </a:tc>
                <a:tc>
                  <a:txBody>
                    <a:bodyPr/>
                    <a:lstStyle/>
                    <a:p>
                      <a:pPr lvl="0">
                        <a:buNone/>
                      </a:pPr>
                      <a:r>
                        <a:rPr lang="en-US" sz="800"/>
                        <a:t>August 2022-May2023</a:t>
                      </a:r>
                      <a:endParaRPr lang="en-US" sz="1100"/>
                    </a:p>
                  </a:txBody>
                  <a:tcPr marL="30013" marR="30013" marT="30013" marB="30013" anchor="ctr"/>
                </a:tc>
                <a:tc>
                  <a:txBody>
                    <a:bodyPr/>
                    <a:lstStyle/>
                    <a:p>
                      <a:r>
                        <a:rPr lang="en-US" sz="800"/>
                        <a:t>    </a:t>
                      </a:r>
                      <a:r>
                        <a:rPr lang="en-US" sz="800" b="0" i="0" u="none" strike="noStrike" noProof="0">
                          <a:latin typeface="Calibri"/>
                        </a:rPr>
                        <a:t>PL Agenda,  Lesson Plans w/Identified   SDI, Accommodations , PL Agendas, Sign In  Sheets</a:t>
                      </a:r>
                    </a:p>
                    <a:p>
                      <a:pPr lvl="0">
                        <a:buNone/>
                      </a:pPr>
                      <a:endParaRPr lang="en-US" sz="800"/>
                    </a:p>
                  </a:txBody>
                  <a:tcPr marL="30013" marR="30013" marT="30013" marB="30013" anchor="ctr"/>
                </a:tc>
                <a:tc>
                  <a:txBody>
                    <a:bodyPr/>
                    <a:lstStyle/>
                    <a:p>
                      <a:pPr marL="0" marR="0" lvl="0" indent="0" algn="ctr">
                        <a:lnSpc>
                          <a:spcPct val="100000"/>
                        </a:lnSpc>
                        <a:spcBef>
                          <a:spcPts val="0"/>
                        </a:spcBef>
                        <a:spcAft>
                          <a:spcPts val="0"/>
                        </a:spcAft>
                        <a:buNone/>
                      </a:pPr>
                      <a:r>
                        <a:rPr lang="en-US" sz="900" b="0" i="0" u="none" strike="noStrike" cap="none" noProof="0">
                          <a:solidFill>
                            <a:schemeClr val="dk1"/>
                          </a:solidFill>
                          <a:latin typeface="Calibri"/>
                        </a:rPr>
                        <a:t>General Funds</a:t>
                      </a:r>
                      <a:endParaRPr sz="1100"/>
                    </a:p>
                  </a:txBody>
                  <a:tcPr marL="30013" marR="30013" marT="30013" marB="30013"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900" u="none" strike="noStrike" cap="none"/>
                        <a:t>C&amp;I</a:t>
                      </a:r>
                      <a:endParaRPr sz="900" u="none" strike="noStrike" cap="none"/>
                    </a:p>
                  </a:txBody>
                  <a:tcPr marL="30013" marR="30013" marT="30013" marB="30013" anchor="ctr"/>
                </a:tc>
                <a:extLst>
                  <a:ext uri="{0D108BD9-81ED-4DB2-BD59-A6C34878D82A}">
                    <a16:rowId xmlns:a16="http://schemas.microsoft.com/office/drawing/2014/main" val="10001"/>
                  </a:ext>
                </a:extLst>
              </a:tr>
              <a:tr h="240034">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11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extLst>
                  <a:ext uri="{0D108BD9-81ED-4DB2-BD59-A6C34878D82A}">
                    <a16:rowId xmlns:a16="http://schemas.microsoft.com/office/drawing/2014/main" val="10002"/>
                  </a:ext>
                </a:extLst>
              </a:tr>
              <a:tr h="240034">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u="none" strike="noStrike" cap="none"/>
                    </a:p>
                  </a:txBody>
                  <a:tcPr marL="30013" marR="30013" marT="30013" marB="30013" anchor="ctr"/>
                </a:tc>
                <a:tc>
                  <a:txBody>
                    <a:bodyPr/>
                    <a:lstStyle/>
                    <a:p>
                      <a:pPr marL="0" marR="0" lvl="0" indent="0" algn="l" rtl="0">
                        <a:lnSpc>
                          <a:spcPct val="100000"/>
                        </a:lnSpc>
                        <a:spcBef>
                          <a:spcPts val="0"/>
                        </a:spcBef>
                        <a:spcAft>
                          <a:spcPts val="0"/>
                        </a:spcAft>
                        <a:buClr>
                          <a:schemeClr val="dk1"/>
                        </a:buClr>
                        <a:buSzPts val="11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30013" marR="30013" marT="30013" marB="30013" anchor="ctr"/>
                </a:tc>
                <a:extLst>
                  <a:ext uri="{0D108BD9-81ED-4DB2-BD59-A6C34878D82A}">
                    <a16:rowId xmlns:a16="http://schemas.microsoft.com/office/drawing/2014/main" val="10003"/>
                  </a:ext>
                </a:extLst>
              </a:tr>
            </a:tbl>
          </a:graphicData>
        </a:graphic>
      </p:graphicFrame>
      <p:graphicFrame>
        <p:nvGraphicFramePr>
          <p:cNvPr id="215" name="Google Shape;215;p6"/>
          <p:cNvGraphicFramePr/>
          <p:nvPr/>
        </p:nvGraphicFramePr>
        <p:xfrm>
          <a:off x="1524000" y="396199"/>
          <a:ext cx="9144000" cy="807078"/>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45044">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rgbClr val="FFFFFF"/>
                          </a:solidFill>
                          <a:latin typeface="Arial"/>
                          <a:ea typeface="Arial"/>
                          <a:cs typeface="Arial"/>
                          <a:sym typeface="Arial"/>
                        </a:rPr>
                        <a:t>CIP Goal</a:t>
                      </a:r>
                      <a:r>
                        <a:rPr lang="en-US" sz="1300" u="none" strike="noStrike" cap="none" baseline="0">
                          <a:solidFill>
                            <a:srgbClr val="FFFFFF"/>
                          </a:solidFill>
                          <a:latin typeface="Arial"/>
                          <a:ea typeface="Arial"/>
                          <a:cs typeface="Arial"/>
                          <a:sym typeface="Arial"/>
                        </a:rPr>
                        <a:t> #3 Strategy:</a:t>
                      </a:r>
                      <a:r>
                        <a:rPr lang="en-US" sz="1300" u="none" strike="noStrike" cap="none" baseline="0">
                          <a:solidFill>
                            <a:srgbClr val="FFFFFF"/>
                          </a:solidFill>
                          <a:latin typeface="Arial"/>
                          <a:ea typeface="Arial"/>
                          <a:cs typeface="Arial"/>
                        </a:rPr>
                        <a:t> Whole Child (WC)</a:t>
                      </a:r>
                      <a:endParaRPr sz="1300" u="none" strike="noStrike" cap="none">
                        <a:solidFill>
                          <a:srgbClr val="FFFFFF"/>
                        </a:solidFill>
                        <a:latin typeface="Arial"/>
                        <a:ea typeface="Arial"/>
                        <a:cs typeface="Arial"/>
                        <a:sym typeface="Arial"/>
                      </a:endParaRPr>
                    </a:p>
                  </a:txBody>
                  <a:tcPr marL="44997" marR="44997" marT="22509" marB="22509">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5900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2034">
                <a:tc gridSpan="3">
                  <a:txBody>
                    <a:bodyPr/>
                    <a:lstStyle/>
                    <a:p>
                      <a:pPr marL="0" marR="0" lvl="0" indent="0" algn="l">
                        <a:lnSpc>
                          <a:spcPct val="100000"/>
                        </a:lnSpc>
                        <a:spcBef>
                          <a:spcPts val="0"/>
                        </a:spcBef>
                        <a:spcAft>
                          <a:spcPts val="0"/>
                        </a:spcAft>
                        <a:buNone/>
                      </a:pPr>
                      <a:r>
                        <a:rPr lang="en-US" sz="900" b="1" i="0" u="none" strike="noStrike" cap="none" noProof="0"/>
                        <a:t>The percentage of chronically absent students will decrease by 5 percentage points from 42% in May 2022 to 37% by May 2023.</a:t>
                      </a:r>
                      <a:endParaRPr sz="1100">
                        <a:sym typeface="Arial"/>
                      </a:endParaRPr>
                    </a:p>
                  </a:txBody>
                  <a:tcPr marL="44997" marR="44997" marT="22509" marB="22509" anchor="ctr">
                    <a:lnT w="38100" cap="flat" cmpd="sng">
                      <a:solidFill>
                        <a:schemeClr val="lt1"/>
                      </a:solidFill>
                      <a:prstDash val="solid"/>
                      <a:round/>
                      <a:headEnd type="none" w="sm" len="sm"/>
                      <a:tailEnd type="none" w="sm" len="sm"/>
                    </a:lnT>
                    <a:solidFill>
                      <a:srgbClr val="FCE5C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2751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8DC2CBB4-83C8-4663-8CE9-A945B2A34681}"/>
              </a:ext>
            </a:extLst>
          </p:cNvPr>
          <p:cNvSpPr txBox="1"/>
          <p:nvPr/>
        </p:nvSpPr>
        <p:spPr>
          <a:xfrm>
            <a:off x="2575291" y="4605566"/>
            <a:ext cx="1550255" cy="600164"/>
          </a:xfrm>
          <a:prstGeom prst="rect">
            <a:avLst/>
          </a:prstGeom>
          <a:noFill/>
        </p:spPr>
        <p:txBody>
          <a:bodyPr wrap="square" rtlCol="0">
            <a:spAutoFit/>
          </a:bodyPr>
          <a:lstStyle/>
          <a:p>
            <a:pPr algn="just" defTabSz="685800">
              <a:defRPr/>
            </a:pPr>
            <a:r>
              <a:rPr lang="en-US" sz="1650">
                <a:solidFill>
                  <a:srgbClr val="FFFFFF"/>
                </a:solidFill>
                <a:latin typeface="Open Sans" panose="020B0606030504020204" pitchFamily="34" charset="0"/>
              </a:rPr>
              <a:t>Your Text Here</a:t>
            </a:r>
            <a:endParaRPr lang="en-GB" sz="165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74" name="TextBox 73">
            <a:extLst>
              <a:ext uri="{FF2B5EF4-FFF2-40B4-BE49-F238E27FC236}">
                <a16:creationId xmlns:a16="http://schemas.microsoft.com/office/drawing/2014/main" id="{42D56978-6706-4B76-ADC3-CCB84BA10F0C}"/>
              </a:ext>
            </a:extLst>
          </p:cNvPr>
          <p:cNvSpPr txBox="1"/>
          <p:nvPr/>
        </p:nvSpPr>
        <p:spPr>
          <a:xfrm>
            <a:off x="8282536" y="3405416"/>
            <a:ext cx="1550255" cy="600164"/>
          </a:xfrm>
          <a:prstGeom prst="rect">
            <a:avLst/>
          </a:prstGeom>
          <a:noFill/>
        </p:spPr>
        <p:txBody>
          <a:bodyPr wrap="square" rtlCol="0">
            <a:spAutoFit/>
          </a:bodyPr>
          <a:lstStyle/>
          <a:p>
            <a:pPr algn="just" defTabSz="685800">
              <a:defRPr/>
            </a:pPr>
            <a:r>
              <a:rPr lang="en-US" sz="1650">
                <a:solidFill>
                  <a:srgbClr val="FFFFFF"/>
                </a:solidFill>
                <a:latin typeface="Open Sans" panose="020B0606030504020204" pitchFamily="34" charset="0"/>
              </a:rPr>
              <a:t>Your Text Here</a:t>
            </a:r>
            <a:endParaRPr lang="en-GB" sz="1650">
              <a:solidFill>
                <a:srgbClr val="FFFFFF"/>
              </a:solidFill>
              <a:latin typeface="Noto Sans" panose="020B0502040504020204" pitchFamily="34"/>
              <a:ea typeface="Noto Sans" panose="020B0502040504020204" pitchFamily="34"/>
              <a:cs typeface="Noto Sans" panose="020B0502040504020204" pitchFamily="34"/>
            </a:endParaRPr>
          </a:p>
        </p:txBody>
      </p:sp>
      <p:pic>
        <p:nvPicPr>
          <p:cNvPr id="4" name="Picture 3"/>
          <p:cNvPicPr>
            <a:picLocks noChangeAspect="1"/>
          </p:cNvPicPr>
          <p:nvPr/>
        </p:nvPicPr>
        <p:blipFill>
          <a:blip r:embed="rId3"/>
          <a:stretch>
            <a:fillRect/>
          </a:stretch>
        </p:blipFill>
        <p:spPr>
          <a:xfrm>
            <a:off x="1523207" y="0"/>
            <a:ext cx="9144793" cy="316258"/>
          </a:xfrm>
          <a:prstGeom prst="rect">
            <a:avLst/>
          </a:prstGeom>
        </p:spPr>
      </p:pic>
      <p:sp>
        <p:nvSpPr>
          <p:cNvPr id="27" name="Google Shape;207;p6"/>
          <p:cNvSpPr/>
          <p:nvPr/>
        </p:nvSpPr>
        <p:spPr>
          <a:xfrm>
            <a:off x="1914817" y="876"/>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400" b="1">
                <a:solidFill>
                  <a:schemeClr val="dk1"/>
                </a:solidFill>
              </a:rPr>
              <a:t>School Name</a:t>
            </a:r>
            <a:endParaRPr sz="1400" b="1"/>
          </a:p>
        </p:txBody>
      </p:sp>
      <p:sp>
        <p:nvSpPr>
          <p:cNvPr id="28" name="Google Shape;206;p6"/>
          <p:cNvSpPr/>
          <p:nvPr/>
        </p:nvSpPr>
        <p:spPr>
          <a:xfrm>
            <a:off x="9113217" y="-8212"/>
            <a:ext cx="1500669" cy="358575"/>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Family Engagement Plan</a:t>
            </a:r>
            <a:endParaRPr sz="1050" b="1"/>
          </a:p>
        </p:txBody>
      </p:sp>
      <p:sp>
        <p:nvSpPr>
          <p:cNvPr id="29" name="Google Shape;205;p6"/>
          <p:cNvSpPr/>
          <p:nvPr/>
        </p:nvSpPr>
        <p:spPr>
          <a:xfrm>
            <a:off x="9250228" y="20925"/>
            <a:ext cx="5459" cy="241978"/>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pic>
        <p:nvPicPr>
          <p:cNvPr id="8" name="Picture 7"/>
          <p:cNvPicPr>
            <a:picLocks noChangeAspect="1"/>
          </p:cNvPicPr>
          <p:nvPr/>
        </p:nvPicPr>
        <p:blipFill>
          <a:blip r:embed="rId4"/>
          <a:stretch>
            <a:fillRect/>
          </a:stretch>
        </p:blipFill>
        <p:spPr>
          <a:xfrm>
            <a:off x="8856040" y="12238"/>
            <a:ext cx="325683" cy="250665"/>
          </a:xfrm>
          <a:prstGeom prst="rect">
            <a:avLst/>
          </a:prstGeom>
        </p:spPr>
      </p:pic>
      <p:graphicFrame>
        <p:nvGraphicFramePr>
          <p:cNvPr id="30" name="Google Shape;215;p6"/>
          <p:cNvGraphicFramePr/>
          <p:nvPr/>
        </p:nvGraphicFramePr>
        <p:xfrm>
          <a:off x="1524000" y="396199"/>
          <a:ext cx="9144000" cy="1445194"/>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45044">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rgbClr val="FFFFFF"/>
                          </a:solidFill>
                          <a:latin typeface="Arial"/>
                          <a:ea typeface="Arial"/>
                          <a:cs typeface="Arial"/>
                          <a:sym typeface="Arial"/>
                        </a:rPr>
                        <a:t>Family</a:t>
                      </a:r>
                      <a:r>
                        <a:rPr lang="en-US" sz="1300" u="none" strike="noStrike" cap="none" baseline="0">
                          <a:solidFill>
                            <a:srgbClr val="FFFFFF"/>
                          </a:solidFill>
                          <a:latin typeface="Arial"/>
                          <a:ea typeface="Arial"/>
                          <a:cs typeface="Arial"/>
                          <a:sym typeface="Arial"/>
                        </a:rPr>
                        <a:t> Engagement</a:t>
                      </a:r>
                      <a:r>
                        <a:rPr lang="en-US" sz="1300" u="none" strike="noStrike" cap="none">
                          <a:solidFill>
                            <a:srgbClr val="FFFFFF"/>
                          </a:solidFill>
                          <a:latin typeface="Arial"/>
                          <a:ea typeface="Arial"/>
                          <a:cs typeface="Arial"/>
                          <a:sym typeface="Arial"/>
                        </a:rPr>
                        <a:t> Goal(s):</a:t>
                      </a:r>
                      <a:endParaRPr sz="1300" u="none" strike="noStrike" cap="none">
                        <a:solidFill>
                          <a:srgbClr val="FFFFFF"/>
                        </a:solidFill>
                        <a:latin typeface="Arial"/>
                        <a:ea typeface="Arial"/>
                        <a:cs typeface="Arial"/>
                        <a:sym typeface="Arial"/>
                      </a:endParaRPr>
                    </a:p>
                  </a:txBody>
                  <a:tcPr marL="44997" marR="44997" marT="22509" marB="22509">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5900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0050">
                <a:tc gridSpan="3">
                  <a:txBody>
                    <a:bodyPr/>
                    <a:lstStyle/>
                    <a:p>
                      <a:pPr marL="0" marR="0" lvl="0" indent="0" algn="l" rtl="0">
                        <a:lnSpc>
                          <a:spcPct val="100000"/>
                        </a:lnSpc>
                        <a:spcBef>
                          <a:spcPts val="0"/>
                        </a:spcBef>
                        <a:spcAft>
                          <a:spcPts val="0"/>
                        </a:spcAft>
                        <a:buClr>
                          <a:srgbClr val="000000"/>
                        </a:buClr>
                        <a:buSzPts val="1300"/>
                        <a:buFont typeface="Arial"/>
                        <a:buNone/>
                      </a:pPr>
                      <a:endParaRPr sz="900" b="1" u="none" strike="noStrike" cap="none">
                        <a:latin typeface="Arial"/>
                        <a:ea typeface="Arial"/>
                        <a:cs typeface="Arial"/>
                        <a:sym typeface="Arial"/>
                      </a:endParaRPr>
                    </a:p>
                  </a:txBody>
                  <a:tcPr marL="44997" marR="44997" marT="22509" marB="22509" anchor="ctr">
                    <a:lnT w="381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rgbClr val="FCE5C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00050">
                <a:tc gridSpan="3">
                  <a:txBody>
                    <a:bodyPr/>
                    <a:lstStyle/>
                    <a:p>
                      <a:pPr marL="0" marR="0" lvl="0" indent="0" algn="l" rtl="0">
                        <a:lnSpc>
                          <a:spcPct val="100000"/>
                        </a:lnSpc>
                        <a:spcBef>
                          <a:spcPts val="0"/>
                        </a:spcBef>
                        <a:spcAft>
                          <a:spcPts val="0"/>
                        </a:spcAft>
                        <a:buClr>
                          <a:srgbClr val="000000"/>
                        </a:buClr>
                        <a:buSzPts val="1300"/>
                        <a:buFont typeface="Arial"/>
                        <a:buNone/>
                      </a:pPr>
                      <a:endParaRPr sz="900" b="1" u="none" strike="noStrike" cap="none">
                        <a:latin typeface="Arial"/>
                        <a:ea typeface="Arial"/>
                        <a:cs typeface="Arial"/>
                        <a:sym typeface="Arial"/>
                      </a:endParaRPr>
                    </a:p>
                  </a:txBody>
                  <a:tcPr marL="44997" marR="44997" marT="22509" marB="22509" anchor="ctr">
                    <a:lnT w="381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rgbClr val="FCE5C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3361573"/>
                  </a:ext>
                </a:extLst>
              </a:tr>
              <a:tr h="400050">
                <a:tc gridSpan="3">
                  <a:txBody>
                    <a:bodyPr/>
                    <a:lstStyle/>
                    <a:p>
                      <a:pPr marL="0" marR="0" lvl="0" indent="0" algn="l" rtl="0">
                        <a:lnSpc>
                          <a:spcPct val="100000"/>
                        </a:lnSpc>
                        <a:spcBef>
                          <a:spcPts val="0"/>
                        </a:spcBef>
                        <a:spcAft>
                          <a:spcPts val="0"/>
                        </a:spcAft>
                        <a:buClr>
                          <a:srgbClr val="000000"/>
                        </a:buClr>
                        <a:buSzPts val="1300"/>
                        <a:buFont typeface="Arial"/>
                        <a:buNone/>
                      </a:pPr>
                      <a:endParaRPr sz="900" b="1" u="none" strike="noStrike" cap="none">
                        <a:latin typeface="Arial"/>
                        <a:ea typeface="Arial"/>
                        <a:cs typeface="Arial"/>
                        <a:sym typeface="Arial"/>
                      </a:endParaRPr>
                    </a:p>
                  </a:txBody>
                  <a:tcPr marL="44997" marR="44997" marT="22509" marB="22509" anchor="ctr">
                    <a:lnT w="38100" cap="flat" cmpd="sng">
                      <a:solidFill>
                        <a:schemeClr val="lt1"/>
                      </a:solidFill>
                      <a:prstDash val="solid"/>
                      <a:round/>
                      <a:headEnd type="none" w="sm" len="sm"/>
                      <a:tailEnd type="none" w="sm" len="sm"/>
                    </a:lnT>
                    <a:solidFill>
                      <a:srgbClr val="FCE5C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2366247"/>
                  </a:ext>
                </a:extLst>
              </a:tr>
            </a:tbl>
          </a:graphicData>
        </a:graphic>
      </p:graphicFrame>
      <p:graphicFrame>
        <p:nvGraphicFramePr>
          <p:cNvPr id="31" name="Google Shape;211;p6"/>
          <p:cNvGraphicFramePr/>
          <p:nvPr/>
        </p:nvGraphicFramePr>
        <p:xfrm>
          <a:off x="1521145" y="2389144"/>
          <a:ext cx="9092741" cy="3104891"/>
        </p:xfrm>
        <a:graphic>
          <a:graphicData uri="http://schemas.openxmlformats.org/drawingml/2006/table">
            <a:tbl>
              <a:tblPr firstRow="1" bandRow="1">
                <a:noFill/>
              </a:tblPr>
              <a:tblGrid>
                <a:gridCol w="2777866">
                  <a:extLst>
                    <a:ext uri="{9D8B030D-6E8A-4147-A177-3AD203B41FA5}">
                      <a16:colId xmlns:a16="http://schemas.microsoft.com/office/drawing/2014/main" val="20000"/>
                    </a:ext>
                  </a:extLst>
                </a:gridCol>
                <a:gridCol w="1287289">
                  <a:extLst>
                    <a:ext uri="{9D8B030D-6E8A-4147-A177-3AD203B41FA5}">
                      <a16:colId xmlns:a16="http://schemas.microsoft.com/office/drawing/2014/main" val="20001"/>
                    </a:ext>
                  </a:extLst>
                </a:gridCol>
                <a:gridCol w="1714664">
                  <a:extLst>
                    <a:ext uri="{9D8B030D-6E8A-4147-A177-3AD203B41FA5}">
                      <a16:colId xmlns:a16="http://schemas.microsoft.com/office/drawing/2014/main" val="20002"/>
                    </a:ext>
                  </a:extLst>
                </a:gridCol>
                <a:gridCol w="2140494">
                  <a:extLst>
                    <a:ext uri="{9D8B030D-6E8A-4147-A177-3AD203B41FA5}">
                      <a16:colId xmlns:a16="http://schemas.microsoft.com/office/drawing/2014/main" val="20003"/>
                    </a:ext>
                  </a:extLst>
                </a:gridCol>
                <a:gridCol w="1172428">
                  <a:extLst>
                    <a:ext uri="{9D8B030D-6E8A-4147-A177-3AD203B41FA5}">
                      <a16:colId xmlns:a16="http://schemas.microsoft.com/office/drawing/2014/main" val="995562838"/>
                    </a:ext>
                  </a:extLst>
                </a:gridCol>
              </a:tblGrid>
              <a:tr h="410285">
                <a:tc>
                  <a:txBody>
                    <a:bodyPr/>
                    <a:lstStyle/>
                    <a:p>
                      <a:pPr marL="0" marR="0" lvl="0" indent="0" algn="ctr" rtl="0">
                        <a:lnSpc>
                          <a:spcPct val="100000"/>
                        </a:lnSpc>
                        <a:spcBef>
                          <a:spcPts val="0"/>
                        </a:spcBef>
                        <a:spcAft>
                          <a:spcPts val="0"/>
                        </a:spcAft>
                        <a:buClr>
                          <a:srgbClr val="000000"/>
                        </a:buClr>
                        <a:buSzPts val="900"/>
                        <a:buFont typeface="Arial"/>
                        <a:buNone/>
                      </a:pPr>
                      <a:r>
                        <a:rPr lang="en-US" sz="1100" u="none" strike="noStrike" cap="none"/>
                        <a:t>Action Step</a:t>
                      </a:r>
                      <a:endParaRPr sz="1100" u="none" strike="noStrike" cap="none">
                        <a:solidFill>
                          <a:schemeClr val="lt1"/>
                        </a:solidFill>
                      </a:endParaRPr>
                    </a:p>
                  </a:txBody>
                  <a:tcPr marL="67360" marR="67360" marT="33693" marB="3369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100" u="none" strike="noStrike" cap="none"/>
                        <a:t>Person/Position Responsible</a:t>
                      </a:r>
                      <a:endParaRPr sz="1100" u="none" strike="noStrike" cap="none">
                        <a:solidFill>
                          <a:schemeClr val="lt1"/>
                        </a:solidFill>
                      </a:endParaRPr>
                    </a:p>
                  </a:txBody>
                  <a:tcPr marL="67360" marR="67360" marT="33693" marB="3369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100" u="none" strike="noStrike" cap="none"/>
                        <a:t>Timeline of Implementation</a:t>
                      </a:r>
                      <a:endParaRPr sz="1100" u="none" strike="noStrike" cap="none">
                        <a:solidFill>
                          <a:schemeClr val="lt1"/>
                        </a:solidFill>
                      </a:endParaRPr>
                    </a:p>
                  </a:txBody>
                  <a:tcPr marL="67360" marR="67360" marT="33693" marB="3369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100" u="none" strike="noStrike" cap="none"/>
                        <a:t>Evidence and Artifacts </a:t>
                      </a:r>
                      <a:endParaRPr sz="1100" u="none" strike="noStrike" cap="none">
                        <a:solidFill>
                          <a:schemeClr val="lt1"/>
                        </a:solidFill>
                      </a:endParaRPr>
                    </a:p>
                  </a:txBody>
                  <a:tcPr marL="67360" marR="67360" marT="33693" marB="33693"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100" u="none" strike="noStrike" cap="none">
                          <a:solidFill>
                            <a:schemeClr val="tx1"/>
                          </a:solidFill>
                        </a:rPr>
                        <a:t>APS 5</a:t>
                      </a:r>
                      <a:endParaRPr sz="1100" u="none" strike="noStrike" cap="none">
                        <a:solidFill>
                          <a:schemeClr val="tx1"/>
                        </a:solidFill>
                      </a:endParaRPr>
                    </a:p>
                  </a:txBody>
                  <a:tcPr marL="67360" marR="67360" marT="33693" marB="33693" anchor="ctr"/>
                </a:tc>
                <a:extLst>
                  <a:ext uri="{0D108BD9-81ED-4DB2-BD59-A6C34878D82A}">
                    <a16:rowId xmlns:a16="http://schemas.microsoft.com/office/drawing/2014/main" val="10000"/>
                  </a:ext>
                </a:extLst>
              </a:tr>
              <a:tr h="449101">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ctr"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extLst>
                  <a:ext uri="{0D108BD9-81ED-4DB2-BD59-A6C34878D82A}">
                    <a16:rowId xmlns:a16="http://schemas.microsoft.com/office/drawing/2014/main" val="10001"/>
                  </a:ext>
                </a:extLst>
              </a:tr>
              <a:tr h="449101">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ctr"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extLst>
                  <a:ext uri="{0D108BD9-81ED-4DB2-BD59-A6C34878D82A}">
                    <a16:rowId xmlns:a16="http://schemas.microsoft.com/office/drawing/2014/main" val="10002"/>
                  </a:ext>
                </a:extLst>
              </a:tr>
              <a:tr h="449101">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ctr"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extLst>
                  <a:ext uri="{0D108BD9-81ED-4DB2-BD59-A6C34878D82A}">
                    <a16:rowId xmlns:a16="http://schemas.microsoft.com/office/drawing/2014/main" val="10003"/>
                  </a:ext>
                </a:extLst>
              </a:tr>
              <a:tr h="449101">
                <a:tc>
                  <a:txBody>
                    <a:bodyPr/>
                    <a:lstStyle/>
                    <a:p>
                      <a:pPr marL="0" marR="0" lvl="0" indent="0" algn="l" rtl="0">
                        <a:lnSpc>
                          <a:spcPct val="100000"/>
                        </a:lnSpc>
                        <a:spcBef>
                          <a:spcPts val="0"/>
                        </a:spcBef>
                        <a:spcAft>
                          <a:spcPts val="0"/>
                        </a:spcAft>
                        <a:buClr>
                          <a:schemeClr val="dk1"/>
                        </a:buClr>
                        <a:buSzPts val="800"/>
                        <a:buFont typeface="Arial"/>
                        <a:buNone/>
                      </a:pPr>
                      <a:endParaRPr lang="en-US"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ctr" rtl="0">
                        <a:lnSpc>
                          <a:spcPct val="100000"/>
                        </a:lnSpc>
                        <a:spcBef>
                          <a:spcPts val="0"/>
                        </a:spcBef>
                        <a:spcAft>
                          <a:spcPts val="0"/>
                        </a:spcAft>
                        <a:buClr>
                          <a:schemeClr val="dk1"/>
                        </a:buClr>
                        <a:buSzPts val="800"/>
                        <a:buFont typeface="Arial"/>
                        <a:buNone/>
                      </a:pPr>
                      <a:endParaRPr lang="en-US"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extLst>
                  <a:ext uri="{0D108BD9-81ED-4DB2-BD59-A6C34878D82A}">
                    <a16:rowId xmlns:a16="http://schemas.microsoft.com/office/drawing/2014/main" val="10004"/>
                  </a:ext>
                </a:extLst>
              </a:tr>
              <a:tr h="449101">
                <a:tc>
                  <a:txBody>
                    <a:bodyPr/>
                    <a:lstStyle/>
                    <a:p>
                      <a:pPr marL="0" marR="0" lvl="0" indent="0" algn="l" rtl="0">
                        <a:lnSpc>
                          <a:spcPct val="100000"/>
                        </a:lnSpc>
                        <a:spcBef>
                          <a:spcPts val="0"/>
                        </a:spcBef>
                        <a:spcAft>
                          <a:spcPts val="0"/>
                        </a:spcAft>
                        <a:buClr>
                          <a:schemeClr val="dk1"/>
                        </a:buClr>
                        <a:buSzPts val="800"/>
                        <a:buFont typeface="Arial"/>
                        <a:buNone/>
                      </a:pPr>
                      <a:endParaRPr lang="en-US"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ctr" rtl="0">
                        <a:lnSpc>
                          <a:spcPct val="100000"/>
                        </a:lnSpc>
                        <a:spcBef>
                          <a:spcPts val="0"/>
                        </a:spcBef>
                        <a:spcAft>
                          <a:spcPts val="0"/>
                        </a:spcAft>
                        <a:buClr>
                          <a:schemeClr val="dk1"/>
                        </a:buClr>
                        <a:buSzPts val="800"/>
                        <a:buFont typeface="Arial"/>
                        <a:buNone/>
                      </a:pPr>
                      <a:endParaRPr lang="en-US"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extLst>
                  <a:ext uri="{0D108BD9-81ED-4DB2-BD59-A6C34878D82A}">
                    <a16:rowId xmlns:a16="http://schemas.microsoft.com/office/drawing/2014/main" val="627961956"/>
                  </a:ext>
                </a:extLst>
              </a:tr>
              <a:tr h="449101">
                <a:tc>
                  <a:txBody>
                    <a:bodyPr/>
                    <a:lstStyle/>
                    <a:p>
                      <a:pPr marL="0" marR="0" lvl="0" indent="0" algn="l" rtl="0">
                        <a:lnSpc>
                          <a:spcPct val="100000"/>
                        </a:lnSpc>
                        <a:spcBef>
                          <a:spcPts val="0"/>
                        </a:spcBef>
                        <a:spcAft>
                          <a:spcPts val="0"/>
                        </a:spcAft>
                        <a:buClr>
                          <a:schemeClr val="dk1"/>
                        </a:buClr>
                        <a:buSzPts val="800"/>
                        <a:buFont typeface="Arial"/>
                        <a:buNone/>
                      </a:pPr>
                      <a:endParaRPr lang="en-US"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ctr" rtl="0">
                        <a:lnSpc>
                          <a:spcPct val="100000"/>
                        </a:lnSpc>
                        <a:spcBef>
                          <a:spcPts val="0"/>
                        </a:spcBef>
                        <a:spcAft>
                          <a:spcPts val="0"/>
                        </a:spcAft>
                        <a:buClr>
                          <a:schemeClr val="dk1"/>
                        </a:buClr>
                        <a:buSzPts val="800"/>
                        <a:buFont typeface="Arial"/>
                        <a:buNone/>
                      </a:pPr>
                      <a:endParaRPr lang="en-US" sz="800" b="0" i="0" u="none" strike="noStrike" cap="none">
                        <a:solidFill>
                          <a:schemeClr val="dk1"/>
                        </a:solidFill>
                        <a:latin typeface="Calibri"/>
                        <a:ea typeface="Calibri"/>
                        <a:cs typeface="Calibri"/>
                        <a:sym typeface="Arial"/>
                      </a:endParaRPr>
                    </a:p>
                  </a:txBody>
                  <a:tcPr marL="33693" marR="33693" marT="33693" marB="33693" anchor="ctr"/>
                </a:tc>
                <a:tc>
                  <a:txBody>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Arial"/>
                      </a:endParaRPr>
                    </a:p>
                  </a:txBody>
                  <a:tcPr marL="33693" marR="33693" marT="33693" marB="33693" anchor="ctr"/>
                </a:tc>
                <a:extLst>
                  <a:ext uri="{0D108BD9-81ED-4DB2-BD59-A6C34878D82A}">
                    <a16:rowId xmlns:a16="http://schemas.microsoft.com/office/drawing/2014/main" val="1375849861"/>
                  </a:ext>
                </a:extLst>
              </a:tr>
            </a:tbl>
          </a:graphicData>
        </a:graphic>
      </p:graphicFrame>
    </p:spTree>
    <p:extLst>
      <p:ext uri="{BB962C8B-B14F-4D97-AF65-F5344CB8AC3E}">
        <p14:creationId xmlns:p14="http://schemas.microsoft.com/office/powerpoint/2010/main" val="258393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p:cNvSpPr/>
          <p:nvPr/>
        </p:nvSpPr>
        <p:spPr>
          <a:xfrm>
            <a:off x="1524000" y="10921"/>
            <a:ext cx="9144000" cy="358706"/>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sp>
        <p:nvSpPr>
          <p:cNvPr id="269" name="Google Shape;269;p10"/>
          <p:cNvSpPr/>
          <p:nvPr/>
        </p:nvSpPr>
        <p:spPr>
          <a:xfrm>
            <a:off x="9754201" y="69276"/>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270" name="Google Shape;270;p10"/>
          <p:cNvSpPr/>
          <p:nvPr/>
        </p:nvSpPr>
        <p:spPr>
          <a:xfrm>
            <a:off x="9748939" y="0"/>
            <a:ext cx="908146" cy="358706"/>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Appendix</a:t>
            </a:r>
            <a:endParaRPr sz="1050" b="1"/>
          </a:p>
        </p:txBody>
      </p:sp>
      <p:sp>
        <p:nvSpPr>
          <p:cNvPr id="271" name="Google Shape;271;p10"/>
          <p:cNvSpPr/>
          <p:nvPr/>
        </p:nvSpPr>
        <p:spPr>
          <a:xfrm>
            <a:off x="1626577" y="-29760"/>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400" b="1">
                <a:solidFill>
                  <a:schemeClr val="dk1"/>
                </a:solidFill>
              </a:rPr>
              <a:t>School Name</a:t>
            </a:r>
            <a:endParaRPr sz="1400" b="1"/>
          </a:p>
        </p:txBody>
      </p:sp>
      <p:sp>
        <p:nvSpPr>
          <p:cNvPr id="272" name="Google Shape;272;p10"/>
          <p:cNvSpPr txBox="1"/>
          <p:nvPr/>
        </p:nvSpPr>
        <p:spPr>
          <a:xfrm>
            <a:off x="1524000" y="427530"/>
            <a:ext cx="9133085" cy="3218868"/>
          </a:xfrm>
          <a:prstGeom prst="rect">
            <a:avLst/>
          </a:prstGeom>
          <a:solidFill>
            <a:srgbClr val="F6B26B"/>
          </a:solidFill>
          <a:ln>
            <a:noFill/>
          </a:ln>
        </p:spPr>
        <p:txBody>
          <a:bodyPr spcFirstLastPara="1" wrap="square" lIns="79997" tIns="79997" rIns="79997" bIns="79997" anchor="t" anchorCtr="0">
            <a:spAutoFit/>
          </a:bodyPr>
          <a:lstStyle/>
          <a:p>
            <a:pPr>
              <a:buSzPts val="1800"/>
            </a:pPr>
            <a:r>
              <a:rPr lang="en-US" sz="1663" b="1"/>
              <a:t>Short Term Action Plan: (9 weeks) The next section is required for CSI, TSI and Promise Schools. All other schools are able and encouraged to use the template if they choose.</a:t>
            </a:r>
            <a:endParaRPr sz="1663" b="1"/>
          </a:p>
          <a:p>
            <a:pPr>
              <a:buSzPts val="1800"/>
            </a:pPr>
            <a:endParaRPr sz="1575" b="1"/>
          </a:p>
          <a:p>
            <a:pPr>
              <a:buSzPts val="1800"/>
            </a:pPr>
            <a:r>
              <a:rPr lang="en-US" sz="1663"/>
              <a:t>Things to consider: </a:t>
            </a:r>
            <a:endParaRPr sz="1663"/>
          </a:p>
          <a:p>
            <a:pPr marL="400061" indent="-311159">
              <a:buSzPts val="2000"/>
              <a:buFont typeface="Arial"/>
              <a:buChar char="●"/>
            </a:pPr>
            <a:r>
              <a:rPr lang="en-US" sz="1663"/>
              <a:t>Based on my year long plan, what are the actions that I need to start with for the first 9 weeks?</a:t>
            </a:r>
            <a:endParaRPr sz="1663"/>
          </a:p>
          <a:p>
            <a:pPr marL="400061" indent="-311159">
              <a:buSzPts val="2000"/>
              <a:buFont typeface="Arial"/>
              <a:buChar char="●"/>
            </a:pPr>
            <a:r>
              <a:rPr lang="en-US" sz="1663"/>
              <a:t>What GSCI systems and structures are these actions steps aligned to?</a:t>
            </a:r>
            <a:endParaRPr sz="1663"/>
          </a:p>
          <a:p>
            <a:pPr marL="400061" indent="-311159">
              <a:buSzPts val="2000"/>
              <a:buFont typeface="Arial"/>
              <a:buChar char="●"/>
            </a:pPr>
            <a:r>
              <a:rPr lang="en-US" sz="1663"/>
              <a:t>What resources (human/non-human) are needed to implement action steps?</a:t>
            </a:r>
            <a:endParaRPr sz="1663"/>
          </a:p>
          <a:p>
            <a:pPr marL="400061" indent="-311159">
              <a:buSzPts val="2000"/>
              <a:buFont typeface="Arial"/>
              <a:buChar char="●"/>
            </a:pPr>
            <a:r>
              <a:rPr lang="en-US" sz="1663"/>
              <a:t>What district support will  you need to implement action steps?</a:t>
            </a:r>
            <a:endParaRPr sz="1663"/>
          </a:p>
          <a:p>
            <a:pPr marL="400061" indent="-311159">
              <a:buSzPts val="2000"/>
              <a:buFont typeface="Arial"/>
              <a:buChar char="●"/>
            </a:pPr>
            <a:r>
              <a:rPr lang="en-US" sz="1663"/>
              <a:t>Who will be responsible for monitoring the implementation of the action steps?</a:t>
            </a:r>
            <a:endParaRPr sz="1663"/>
          </a:p>
          <a:p>
            <a:pPr marL="400061" indent="-311159">
              <a:buSzPts val="2000"/>
              <a:buFont typeface="Arial"/>
              <a:buChar char="●"/>
            </a:pPr>
            <a:r>
              <a:rPr lang="en-US" sz="1663"/>
              <a:t>What success criteria will be used for implementation and impact on student achievement?</a:t>
            </a:r>
            <a:endParaRPr sz="1663"/>
          </a:p>
          <a:p>
            <a:pPr marL="400061" indent="-311159">
              <a:buSzPts val="2000"/>
              <a:buFont typeface="Arial"/>
              <a:buChar char="●"/>
            </a:pPr>
            <a:r>
              <a:rPr lang="en-US" sz="1663"/>
              <a:t>What artifacts/evidence will you use to show progress or completion of action steps?</a:t>
            </a:r>
            <a:endParaRPr sz="1663"/>
          </a:p>
          <a:p>
            <a:pPr marL="400061" indent="-311159">
              <a:buSzPts val="2000"/>
              <a:buFont typeface="Arial"/>
              <a:buChar char="●"/>
            </a:pPr>
            <a:r>
              <a:rPr lang="en-US" sz="1663"/>
              <a:t>What is the proposed date of completion of action steps?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E6B1-07D0-85D7-65E3-8C1144CE060C}"/>
              </a:ext>
            </a:extLst>
          </p:cNvPr>
          <p:cNvSpPr>
            <a:spLocks noGrp="1"/>
          </p:cNvSpPr>
          <p:nvPr>
            <p:ph type="title"/>
          </p:nvPr>
        </p:nvSpPr>
        <p:spPr>
          <a:xfrm>
            <a:off x="2152650" y="187984"/>
            <a:ext cx="7886700" cy="439844"/>
          </a:xfrm>
        </p:spPr>
        <p:txBody>
          <a:bodyPr/>
          <a:lstStyle/>
          <a:p>
            <a:r>
              <a:rPr lang="en-US"/>
              <a:t>90 Day Plan #1</a:t>
            </a:r>
          </a:p>
        </p:txBody>
      </p:sp>
      <p:graphicFrame>
        <p:nvGraphicFramePr>
          <p:cNvPr id="4" name="Table 4">
            <a:extLst>
              <a:ext uri="{FF2B5EF4-FFF2-40B4-BE49-F238E27FC236}">
                <a16:creationId xmlns:a16="http://schemas.microsoft.com/office/drawing/2014/main" id="{63C64DCD-AD29-4D04-3CF3-692371209388}"/>
              </a:ext>
            </a:extLst>
          </p:cNvPr>
          <p:cNvGraphicFramePr>
            <a:graphicFrameLocks noGrp="1"/>
          </p:cNvGraphicFramePr>
          <p:nvPr>
            <p:extLst>
              <p:ext uri="{D42A27DB-BD31-4B8C-83A1-F6EECF244321}">
                <p14:modId xmlns:p14="http://schemas.microsoft.com/office/powerpoint/2010/main" val="3978866251"/>
              </p:ext>
            </p:extLst>
          </p:nvPr>
        </p:nvGraphicFramePr>
        <p:xfrm>
          <a:off x="2114902" y="1244183"/>
          <a:ext cx="9607407" cy="5773215"/>
        </p:xfrm>
        <a:graphic>
          <a:graphicData uri="http://schemas.openxmlformats.org/drawingml/2006/table">
            <a:tbl>
              <a:tblPr firstRow="1" bandRow="1">
                <a:tableStyleId>{5940675A-B579-460E-94D1-54222C63F5DA}</a:tableStyleId>
              </a:tblPr>
              <a:tblGrid>
                <a:gridCol w="410540">
                  <a:extLst>
                    <a:ext uri="{9D8B030D-6E8A-4147-A177-3AD203B41FA5}">
                      <a16:colId xmlns:a16="http://schemas.microsoft.com/office/drawing/2014/main" val="1533916443"/>
                    </a:ext>
                  </a:extLst>
                </a:gridCol>
                <a:gridCol w="1731973">
                  <a:extLst>
                    <a:ext uri="{9D8B030D-6E8A-4147-A177-3AD203B41FA5}">
                      <a16:colId xmlns:a16="http://schemas.microsoft.com/office/drawing/2014/main" val="2083883967"/>
                    </a:ext>
                  </a:extLst>
                </a:gridCol>
                <a:gridCol w="1975732">
                  <a:extLst>
                    <a:ext uri="{9D8B030D-6E8A-4147-A177-3AD203B41FA5}">
                      <a16:colId xmlns:a16="http://schemas.microsoft.com/office/drawing/2014/main" val="202696110"/>
                    </a:ext>
                  </a:extLst>
                </a:gridCol>
                <a:gridCol w="2065538">
                  <a:extLst>
                    <a:ext uri="{9D8B030D-6E8A-4147-A177-3AD203B41FA5}">
                      <a16:colId xmlns:a16="http://schemas.microsoft.com/office/drawing/2014/main" val="688742316"/>
                    </a:ext>
                  </a:extLst>
                </a:gridCol>
                <a:gridCol w="3423624">
                  <a:extLst>
                    <a:ext uri="{9D8B030D-6E8A-4147-A177-3AD203B41FA5}">
                      <a16:colId xmlns:a16="http://schemas.microsoft.com/office/drawing/2014/main" val="2586976883"/>
                    </a:ext>
                  </a:extLst>
                </a:gridCol>
              </a:tblGrid>
              <a:tr h="998133">
                <a:tc gridSpan="5">
                  <a:txBody>
                    <a:bodyPr/>
                    <a:lstStyle/>
                    <a:p>
                      <a:pPr lvl="0" algn="l">
                        <a:lnSpc>
                          <a:spcPct val="100000"/>
                        </a:lnSpc>
                        <a:spcBef>
                          <a:spcPts val="0"/>
                        </a:spcBef>
                        <a:spcAft>
                          <a:spcPts val="0"/>
                        </a:spcAft>
                        <a:buNone/>
                      </a:pPr>
                      <a:r>
                        <a:rPr lang="en-US" sz="1100" b="0" i="0" u="none" strike="noStrike" noProof="0"/>
                        <a:t>  </a:t>
                      </a:r>
                      <a:r>
                        <a:rPr lang="en-US" sz="1100" b="0" i="1" u="none" strike="noStrike" noProof="0">
                          <a:latin typeface="Arial"/>
                        </a:rPr>
                        <a:t>The 90-Day Plan serves as a road map that provides clarity to specific priorities and actions that are most important during the next 90 days.  The plan will help ensure the focus of all stakeholders toward an aligned understanding of the implementation and progress of our school’s transformation initiative.</a:t>
                      </a:r>
                      <a:r>
                        <a:rPr lang="en-US" sz="1100" b="0" i="0" u="none" strike="noStrike" noProof="0">
                          <a:latin typeface="Arial"/>
                        </a:rPr>
                        <a:t> </a:t>
                      </a:r>
                      <a:endParaRPr lang="en-US" sz="1100"/>
                    </a:p>
                    <a:p>
                      <a:pPr lvl="0" algn="l">
                        <a:lnSpc>
                          <a:spcPct val="100000"/>
                        </a:lnSpc>
                        <a:spcBef>
                          <a:spcPts val="0"/>
                        </a:spcBef>
                        <a:spcAft>
                          <a:spcPts val="0"/>
                        </a:spcAft>
                        <a:buNone/>
                      </a:pPr>
                      <a:r>
                        <a:rPr lang="en-US" sz="1100" b="0" i="1" u="none" strike="noStrike" noProof="0">
                          <a:latin typeface="Arial"/>
                        </a:rPr>
                        <a:t> </a:t>
                      </a:r>
                      <a:r>
                        <a:rPr lang="en-US" sz="1100" b="0" i="0" u="none" strike="noStrike" noProof="0">
                          <a:latin typeface="Arial"/>
                        </a:rPr>
                        <a:t> </a:t>
                      </a:r>
                      <a:endParaRPr lang="en-US" sz="1100"/>
                    </a:p>
                    <a:p>
                      <a:pPr lvl="0">
                        <a:buNone/>
                      </a:pPr>
                      <a:r>
                        <a:rPr lang="en-US" sz="1100" b="1" i="1" u="none" strike="noStrike" noProof="0">
                          <a:latin typeface="Arial"/>
                        </a:rPr>
                        <a:t>PURPOSE OF THE TRANSFORMATION INITIATIVE:  </a:t>
                      </a:r>
                      <a:r>
                        <a:rPr lang="en-US" sz="1100" b="0" i="0" u="none" strike="noStrike" noProof="0">
                          <a:latin typeface="Arial"/>
                        </a:rPr>
                        <a:t>Articulate in a few sentences a clear and motivational aspiration for pursuing this transformation initiative</a:t>
                      </a:r>
                      <a:r>
                        <a:rPr lang="en-US" sz="1200" b="0" i="0" u="none" strike="noStrike" noProof="0">
                          <a:latin typeface="Arial"/>
                        </a:rPr>
                        <a:t>. </a:t>
                      </a:r>
                      <a:endParaRPr lang="en-US" sz="1100"/>
                    </a:p>
                  </a:txBody>
                  <a:tcPr marL="57150" marR="57150" marT="28575" marB="2857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4479275"/>
                  </a:ext>
                </a:extLst>
              </a:tr>
              <a:tr h="725915">
                <a:tc gridSpan="5">
                  <a:txBody>
                    <a:bodyPr/>
                    <a:lstStyle/>
                    <a:p>
                      <a:pPr lvl="0">
                        <a:buNone/>
                      </a:pPr>
                      <a:r>
                        <a:rPr lang="en-US" sz="1200" b="0" i="0" u="none" strike="noStrike" noProof="0">
                          <a:latin typeface="Arial"/>
                        </a:rPr>
                        <a:t>At Usher-Collier Heights Elementary School, we aspire to do the improbable by changing the trajectory of our students and community by closing the achievement gap. We understand that quality Tier 1 instruction in literacy, numeracy and SEL, supports all learners across multiple settings and shapes student outcomes. We are accomplishing this through </a:t>
                      </a:r>
                      <a:endParaRPr lang="en-US" sz="1100"/>
                    </a:p>
                  </a:txBody>
                  <a:tcPr marL="57150" marR="57150" marT="28575" marB="2857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7880407"/>
                  </a:ext>
                </a:extLst>
              </a:tr>
              <a:tr h="567010">
                <a:tc gridSpan="5">
                  <a:txBody>
                    <a:bodyPr/>
                    <a:lstStyle/>
                    <a:p>
                      <a:pPr lvl="0">
                        <a:buNone/>
                      </a:pPr>
                      <a:r>
                        <a:rPr lang="en-US" sz="1100" b="1" i="1" u="none" strike="noStrike" noProof="0">
                          <a:latin typeface="Arial"/>
                        </a:rPr>
                        <a:t>GOAL SETTING</a:t>
                      </a:r>
                      <a:r>
                        <a:rPr lang="en-US" sz="1100" b="0" i="1" u="none" strike="noStrike" noProof="0">
                          <a:latin typeface="Arial"/>
                        </a:rPr>
                        <a:t>:</a:t>
                      </a:r>
                      <a:r>
                        <a:rPr lang="en-US" sz="1100" b="0" i="0" u="none" strike="noStrike" noProof="0">
                          <a:latin typeface="Arial"/>
                        </a:rPr>
                        <a:t>  Along with Language Arts and Math proficiency rates, identify up to three additional goals for the school year (i.e. graduation rate, promotion rate, attendance, discipline, growth/value-added, targeted sub-group, college readiness, etc.) </a:t>
                      </a:r>
                      <a:endParaRPr lang="en-US" sz="1100"/>
                    </a:p>
                  </a:txBody>
                  <a:tcPr marL="57150" marR="57150" marT="28575" marB="2857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0569251"/>
                  </a:ext>
                </a:extLst>
              </a:tr>
              <a:tr h="567010">
                <a:tc>
                  <a:txBody>
                    <a:bodyPr/>
                    <a:lstStyle/>
                    <a:p>
                      <a:pPr algn="ctr"/>
                      <a:endParaRPr lang="en-US" sz="1100">
                        <a:solidFill>
                          <a:schemeClr val="bg1"/>
                        </a:solidFill>
                      </a:endParaRPr>
                    </a:p>
                  </a:txBody>
                  <a:tcPr marL="57150" marR="57150" marT="28575" marB="28575">
                    <a:solidFill>
                      <a:srgbClr val="0070C0"/>
                    </a:solidFill>
                  </a:tcPr>
                </a:tc>
                <a:tc>
                  <a:txBody>
                    <a:bodyPr/>
                    <a:lstStyle/>
                    <a:p>
                      <a:pPr lvl="0" algn="ctr">
                        <a:buNone/>
                      </a:pPr>
                      <a:r>
                        <a:rPr lang="en-US" sz="1100">
                          <a:solidFill>
                            <a:schemeClr val="bg1"/>
                          </a:solidFill>
                        </a:rPr>
                        <a:t>Goals</a:t>
                      </a:r>
                    </a:p>
                  </a:txBody>
                  <a:tcPr marL="57150" marR="57150" marT="28575" marB="28575">
                    <a:solidFill>
                      <a:srgbClr val="0070C0"/>
                    </a:solidFill>
                  </a:tcPr>
                </a:tc>
                <a:tc>
                  <a:txBody>
                    <a:bodyPr/>
                    <a:lstStyle/>
                    <a:p>
                      <a:pPr lvl="0" algn="ctr">
                        <a:buNone/>
                      </a:pPr>
                      <a:r>
                        <a:rPr lang="en-US" sz="1100">
                          <a:solidFill>
                            <a:schemeClr val="bg1"/>
                          </a:solidFill>
                        </a:rPr>
                        <a:t>Previous Years Results</a:t>
                      </a:r>
                    </a:p>
                  </a:txBody>
                  <a:tcPr marL="57150" marR="57150" marT="28575" marB="28575">
                    <a:solidFill>
                      <a:srgbClr val="0070C0"/>
                    </a:solidFill>
                  </a:tcPr>
                </a:tc>
                <a:tc>
                  <a:txBody>
                    <a:bodyPr/>
                    <a:lstStyle/>
                    <a:p>
                      <a:pPr lvl="0" algn="ctr">
                        <a:buNone/>
                      </a:pPr>
                      <a:r>
                        <a:rPr lang="en-US" sz="1100">
                          <a:solidFill>
                            <a:schemeClr val="bg1"/>
                          </a:solidFill>
                        </a:rPr>
                        <a:t>Current Year Goals</a:t>
                      </a:r>
                    </a:p>
                  </a:txBody>
                  <a:tcPr marL="57150" marR="57150" marT="28575" marB="28575">
                    <a:solidFill>
                      <a:srgbClr val="0070C0"/>
                    </a:solidFill>
                  </a:tcPr>
                </a:tc>
                <a:tc>
                  <a:txBody>
                    <a:bodyPr/>
                    <a:lstStyle/>
                    <a:p>
                      <a:pPr lvl="0" algn="ctr">
                        <a:buNone/>
                      </a:pPr>
                      <a:r>
                        <a:rPr lang="en-US" sz="1100" dirty="0">
                          <a:solidFill>
                            <a:schemeClr val="bg1"/>
                          </a:solidFill>
                        </a:rPr>
                        <a:t>Goal Indicators (Metric to Indicate Progress)</a:t>
                      </a:r>
                    </a:p>
                  </a:txBody>
                  <a:tcPr marL="57150" marR="57150" marT="28575" marB="28575">
                    <a:solidFill>
                      <a:srgbClr val="0070C0"/>
                    </a:solidFill>
                  </a:tcPr>
                </a:tc>
                <a:extLst>
                  <a:ext uri="{0D108BD9-81ED-4DB2-BD59-A6C34878D82A}">
                    <a16:rowId xmlns:a16="http://schemas.microsoft.com/office/drawing/2014/main" val="3463754543"/>
                  </a:ext>
                </a:extLst>
              </a:tr>
              <a:tr h="567010">
                <a:tc>
                  <a:txBody>
                    <a:bodyPr/>
                    <a:lstStyle/>
                    <a:p>
                      <a:r>
                        <a:rPr lang="en-US" sz="1100"/>
                        <a:t>1. </a:t>
                      </a:r>
                    </a:p>
                  </a:txBody>
                  <a:tcPr marL="57150" marR="57150" marT="28575" marB="28575"/>
                </a:tc>
                <a:tc>
                  <a:txBody>
                    <a:bodyPr/>
                    <a:lstStyle/>
                    <a:p>
                      <a:pPr lvl="0">
                        <a:buNone/>
                      </a:pPr>
                      <a:r>
                        <a:rPr lang="en-US" sz="600" b="0" i="0" u="none" strike="noStrike" noProof="0">
                          <a:latin typeface="Arial"/>
                        </a:rPr>
                        <a:t>Increase </a:t>
                      </a:r>
                      <a:r>
                        <a:rPr lang="en-US" sz="600" b="0" i="0" u="none" strike="noStrike" noProof="0" err="1">
                          <a:latin typeface="Arial"/>
                        </a:rPr>
                        <a:t>Languate</a:t>
                      </a:r>
                      <a:r>
                        <a:rPr lang="en-US" sz="600" b="0" i="0" u="none" strike="noStrike" noProof="0">
                          <a:latin typeface="Arial"/>
                        </a:rPr>
                        <a:t> </a:t>
                      </a:r>
                      <a:r>
                        <a:rPr lang="en-US" sz="600" b="0" i="0" u="none" strike="noStrike" noProof="0" err="1">
                          <a:latin typeface="Arial"/>
                        </a:rPr>
                        <a:t>ARts</a:t>
                      </a:r>
                      <a:r>
                        <a:rPr lang="en-US" sz="600" b="0" i="0" u="none" strike="noStrike" noProof="0">
                          <a:latin typeface="Arial"/>
                        </a:rPr>
                        <a:t> Proficiency</a:t>
                      </a:r>
                    </a:p>
                  </a:txBody>
                  <a:tcPr marL="57150" marR="57150" marT="28575" marB="28575"/>
                </a:tc>
                <a:tc>
                  <a:txBody>
                    <a:bodyPr/>
                    <a:lstStyle/>
                    <a:p>
                      <a:pPr lvl="0">
                        <a:buNone/>
                      </a:pPr>
                      <a:r>
                        <a:rPr lang="en-US" sz="600" b="0" i="0" u="none" strike="noStrike" noProof="0">
                          <a:latin typeface="Arial"/>
                        </a:rPr>
                        <a:t>19% of 3</a:t>
                      </a:r>
                      <a:r>
                        <a:rPr lang="en-US" sz="600" b="0" i="0" u="none" strike="noStrike" baseline="30000" noProof="0">
                          <a:latin typeface="Arial"/>
                        </a:rPr>
                        <a:t>rd</a:t>
                      </a:r>
                      <a:r>
                        <a:rPr lang="en-US" sz="600" b="0" i="0" u="none" strike="noStrike" noProof="0">
                          <a:latin typeface="Arial"/>
                        </a:rPr>
                        <a:t>-5</a:t>
                      </a:r>
                      <a:r>
                        <a:rPr lang="en-US" sz="600" b="0" i="0" u="none" strike="noStrike" baseline="30000" noProof="0">
                          <a:latin typeface="Arial"/>
                        </a:rPr>
                        <a:t>th</a:t>
                      </a:r>
                      <a:r>
                        <a:rPr lang="en-US" sz="600" b="0" i="0" u="none" strike="noStrike" noProof="0">
                          <a:latin typeface="Arial"/>
                        </a:rPr>
                        <a:t> grade students performed at proficient and above on the Georgia Milestone Assessments</a:t>
                      </a:r>
                      <a:endParaRPr lang="en-US" sz="1100"/>
                    </a:p>
                  </a:txBody>
                  <a:tcPr marL="57150" marR="57150" marT="28575" marB="28575"/>
                </a:tc>
                <a:tc>
                  <a:txBody>
                    <a:bodyPr/>
                    <a:lstStyle/>
                    <a:p>
                      <a:pPr lvl="0">
                        <a:buNone/>
                      </a:pPr>
                      <a:r>
                        <a:rPr lang="en-US" sz="600" b="0" i="0" u="none" strike="noStrike" noProof="0">
                          <a:latin typeface="Arial"/>
                        </a:rPr>
                        <a:t>22% or more of 3</a:t>
                      </a:r>
                      <a:r>
                        <a:rPr lang="en-US" sz="600" b="0" i="0" u="none" strike="noStrike" baseline="30000" noProof="0">
                          <a:latin typeface="Arial"/>
                        </a:rPr>
                        <a:t>rd</a:t>
                      </a:r>
                      <a:r>
                        <a:rPr lang="en-US" sz="600" b="0" i="0" u="none" strike="noStrike" noProof="0">
                          <a:latin typeface="Arial"/>
                        </a:rPr>
                        <a:t>-5</a:t>
                      </a:r>
                      <a:r>
                        <a:rPr lang="en-US" sz="600" b="0" i="0" u="none" strike="noStrike" baseline="30000" noProof="0">
                          <a:latin typeface="Arial"/>
                        </a:rPr>
                        <a:t>th</a:t>
                      </a:r>
                      <a:r>
                        <a:rPr lang="en-US" sz="600" b="0" i="0" u="none" strike="noStrike" noProof="0">
                          <a:latin typeface="Arial"/>
                        </a:rPr>
                        <a:t> grade students will perform at proficient and above on the Georgia Milestone Assessment </a:t>
                      </a:r>
                      <a:endParaRPr lang="en-US" sz="1100"/>
                    </a:p>
                  </a:txBody>
                  <a:tcPr marL="57150" marR="57150" marT="28575" marB="28575"/>
                </a:tc>
                <a:tc>
                  <a:txBody>
                    <a:bodyPr/>
                    <a:lstStyle/>
                    <a:p>
                      <a:pPr lvl="0">
                        <a:buNone/>
                      </a:pPr>
                      <a:r>
                        <a:rPr lang="en-US" sz="600" b="0" i="0" u="none" strike="noStrike" noProof="0">
                          <a:latin typeface="Arial"/>
                        </a:rPr>
                        <a:t>District common literacy assessments, MAP Growth assessments, </a:t>
                      </a:r>
                      <a:r>
                        <a:rPr lang="en-US" sz="600" b="0" i="0" u="none" strike="noStrike" noProof="0" err="1">
                          <a:latin typeface="Arial"/>
                        </a:rPr>
                        <a:t>ReadyGen</a:t>
                      </a:r>
                      <a:r>
                        <a:rPr lang="en-US" sz="600" b="0" i="0" u="none" strike="noStrike" noProof="0">
                          <a:latin typeface="Arial"/>
                        </a:rPr>
                        <a:t> baseline and benchmarks, </a:t>
                      </a:r>
                      <a:r>
                        <a:rPr lang="en-US" sz="600" b="0" i="0" u="none" strike="noStrike" noProof="0" err="1">
                          <a:latin typeface="Arial"/>
                        </a:rPr>
                        <a:t>WriteScore</a:t>
                      </a:r>
                      <a:r>
                        <a:rPr lang="en-US" sz="600" b="0" i="0" u="none" strike="noStrike" noProof="0">
                          <a:latin typeface="Arial"/>
                        </a:rPr>
                        <a:t> assessments, Georgia Milestone Assessment, iReady literacy assessments, Read 180, System 44 Benchmarks</a:t>
                      </a:r>
                      <a:endParaRPr lang="en-US" sz="1100"/>
                    </a:p>
                  </a:txBody>
                  <a:tcPr marL="57150" marR="57150" marT="28575" marB="28575"/>
                </a:tc>
                <a:extLst>
                  <a:ext uri="{0D108BD9-81ED-4DB2-BD59-A6C34878D82A}">
                    <a16:rowId xmlns:a16="http://schemas.microsoft.com/office/drawing/2014/main" val="869215219"/>
                  </a:ext>
                </a:extLst>
              </a:tr>
              <a:tr h="567010">
                <a:tc>
                  <a:txBody>
                    <a:bodyPr/>
                    <a:lstStyle/>
                    <a:p>
                      <a:r>
                        <a:rPr lang="en-US" sz="1100"/>
                        <a:t>2. </a:t>
                      </a:r>
                    </a:p>
                  </a:txBody>
                  <a:tcPr marL="57150" marR="57150" marT="28575" marB="28575"/>
                </a:tc>
                <a:tc>
                  <a:txBody>
                    <a:bodyPr/>
                    <a:lstStyle/>
                    <a:p>
                      <a:pPr lvl="0">
                        <a:buNone/>
                      </a:pPr>
                      <a:r>
                        <a:rPr lang="en-US" sz="600" b="0" i="0" u="none" strike="noStrike" noProof="0">
                          <a:latin typeface="Arial"/>
                        </a:rPr>
                        <a:t>Increase Math Proficiency</a:t>
                      </a:r>
                    </a:p>
                  </a:txBody>
                  <a:tcPr marL="57150" marR="57150" marT="28575" marB="28575"/>
                </a:tc>
                <a:tc>
                  <a:txBody>
                    <a:bodyPr/>
                    <a:lstStyle/>
                    <a:p>
                      <a:pPr lvl="0">
                        <a:buNone/>
                      </a:pPr>
                      <a:r>
                        <a:rPr lang="en-US" sz="600" b="0" i="0" u="none" strike="noStrike" noProof="0">
                          <a:latin typeface="Arial"/>
                        </a:rPr>
                        <a:t>13% of 3</a:t>
                      </a:r>
                      <a:r>
                        <a:rPr lang="en-US" sz="600" b="0" i="0" u="none" strike="noStrike" baseline="30000" noProof="0">
                          <a:latin typeface="Arial"/>
                        </a:rPr>
                        <a:t>rd</a:t>
                      </a:r>
                      <a:r>
                        <a:rPr lang="en-US" sz="600" b="0" i="0" u="none" strike="noStrike" noProof="0">
                          <a:latin typeface="Arial"/>
                        </a:rPr>
                        <a:t>-5</a:t>
                      </a:r>
                      <a:r>
                        <a:rPr lang="en-US" sz="600" b="0" i="0" u="none" strike="noStrike" baseline="30000" noProof="0">
                          <a:latin typeface="Arial"/>
                        </a:rPr>
                        <a:t>th</a:t>
                      </a:r>
                      <a:r>
                        <a:rPr lang="en-US" sz="600" b="0" i="0" u="none" strike="noStrike" noProof="0">
                          <a:latin typeface="Arial"/>
                        </a:rPr>
                        <a:t> grade students performed at proficient and above on the Georgia Milestone Assessments</a:t>
                      </a:r>
                      <a:endParaRPr lang="en-US" sz="1100"/>
                    </a:p>
                  </a:txBody>
                  <a:tcPr marL="57150" marR="57150" marT="28575" marB="28575"/>
                </a:tc>
                <a:tc>
                  <a:txBody>
                    <a:bodyPr/>
                    <a:lstStyle/>
                    <a:p>
                      <a:pPr lvl="0">
                        <a:buNone/>
                      </a:pPr>
                      <a:r>
                        <a:rPr lang="en-US" sz="600" b="0" i="0" u="none" strike="noStrike" noProof="0">
                          <a:latin typeface="Arial"/>
                        </a:rPr>
                        <a:t>16% or more of 3</a:t>
                      </a:r>
                      <a:r>
                        <a:rPr lang="en-US" sz="600" b="0" i="0" u="none" strike="noStrike" baseline="30000" noProof="0">
                          <a:latin typeface="Arial"/>
                        </a:rPr>
                        <a:t>rd</a:t>
                      </a:r>
                      <a:r>
                        <a:rPr lang="en-US" sz="600" b="0" i="0" u="none" strike="noStrike" noProof="0">
                          <a:latin typeface="Arial"/>
                        </a:rPr>
                        <a:t>-5</a:t>
                      </a:r>
                      <a:r>
                        <a:rPr lang="en-US" sz="600" b="0" i="0" u="none" strike="noStrike" baseline="30000" noProof="0">
                          <a:latin typeface="Arial"/>
                        </a:rPr>
                        <a:t>th</a:t>
                      </a:r>
                      <a:r>
                        <a:rPr lang="en-US" sz="600" b="0" i="0" u="none" strike="noStrike" noProof="0">
                          <a:latin typeface="Arial"/>
                        </a:rPr>
                        <a:t> grade students will perform at proficient and above on the Georgia Milestone Assessment</a:t>
                      </a:r>
                      <a:endParaRPr lang="en-US" sz="1100"/>
                    </a:p>
                  </a:txBody>
                  <a:tcPr marL="57150" marR="57150" marT="28575" marB="28575"/>
                </a:tc>
                <a:tc>
                  <a:txBody>
                    <a:bodyPr/>
                    <a:lstStyle/>
                    <a:p>
                      <a:pPr lvl="0">
                        <a:buNone/>
                      </a:pPr>
                      <a:r>
                        <a:rPr lang="en-US" sz="600" b="0" i="0" u="none" strike="noStrike" noProof="0">
                          <a:latin typeface="Arial"/>
                        </a:rPr>
                        <a:t>MAP Growth assessments, Georgia Milestone Assessment, District common assessments, Unit of Study checkpoints and post assessments, Do The Math Benchmarks</a:t>
                      </a:r>
                      <a:endParaRPr lang="en-US" sz="1100"/>
                    </a:p>
                  </a:txBody>
                  <a:tcPr marL="57150" marR="57150" marT="28575" marB="28575"/>
                </a:tc>
                <a:extLst>
                  <a:ext uri="{0D108BD9-81ED-4DB2-BD59-A6C34878D82A}">
                    <a16:rowId xmlns:a16="http://schemas.microsoft.com/office/drawing/2014/main" val="49099632"/>
                  </a:ext>
                </a:extLst>
              </a:tr>
              <a:tr h="567010">
                <a:tc>
                  <a:txBody>
                    <a:bodyPr/>
                    <a:lstStyle/>
                    <a:p>
                      <a:r>
                        <a:rPr lang="en-US" sz="1100"/>
                        <a:t>3. </a:t>
                      </a:r>
                    </a:p>
                  </a:txBody>
                  <a:tcPr marL="57150" marR="57150" marT="28575" marB="28575"/>
                </a:tc>
                <a:tc>
                  <a:txBody>
                    <a:bodyPr/>
                    <a:lstStyle/>
                    <a:p>
                      <a:pPr lvl="0">
                        <a:buNone/>
                      </a:pPr>
                      <a:r>
                        <a:rPr lang="en-US" sz="600" b="0" i="0" u="none" strike="noStrike" noProof="0">
                          <a:latin typeface="Arial"/>
                        </a:rPr>
                        <a:t>Increase daily attendance </a:t>
                      </a:r>
                      <a:endParaRPr lang="en-US" sz="1100"/>
                    </a:p>
                  </a:txBody>
                  <a:tcPr marL="57150" marR="57150" marT="28575" marB="28575"/>
                </a:tc>
                <a:tc>
                  <a:txBody>
                    <a:bodyPr/>
                    <a:lstStyle/>
                    <a:p>
                      <a:pPr lvl="0">
                        <a:buNone/>
                      </a:pPr>
                      <a:r>
                        <a:rPr lang="en-US" sz="600" b="0" i="0" u="none" strike="noStrike" noProof="0">
                          <a:latin typeface="Arial"/>
                        </a:rPr>
                        <a:t>58% of Kindergarten through 5</a:t>
                      </a:r>
                      <a:r>
                        <a:rPr lang="en-US" sz="600" b="0" i="0" u="none" strike="noStrike" baseline="30000" noProof="0">
                          <a:latin typeface="Arial"/>
                        </a:rPr>
                        <a:t>th</a:t>
                      </a:r>
                      <a:r>
                        <a:rPr lang="en-US" sz="600" b="0" i="0" u="none" strike="noStrike" noProof="0">
                          <a:latin typeface="Arial"/>
                        </a:rPr>
                        <a:t> grade students attended school 90% or more on a daily basis</a:t>
                      </a:r>
                      <a:endParaRPr lang="en-US" sz="1100"/>
                    </a:p>
                  </a:txBody>
                  <a:tcPr marL="57150" marR="57150" marT="28575" marB="28575"/>
                </a:tc>
                <a:tc>
                  <a:txBody>
                    <a:bodyPr/>
                    <a:lstStyle/>
                    <a:p>
                      <a:pPr lvl="0">
                        <a:buNone/>
                      </a:pPr>
                      <a:r>
                        <a:rPr lang="en-US" sz="600" b="0" i="0" u="none" strike="noStrike" noProof="0">
                          <a:latin typeface="Arial"/>
                        </a:rPr>
                        <a:t>Decrease the percentage of chronically absent students by 5%  from 42% to 37%</a:t>
                      </a:r>
                      <a:endParaRPr lang="en-US" sz="1100"/>
                    </a:p>
                  </a:txBody>
                  <a:tcPr marL="57150" marR="57150" marT="28575" marB="28575"/>
                </a:tc>
                <a:tc>
                  <a:txBody>
                    <a:bodyPr/>
                    <a:lstStyle/>
                    <a:p>
                      <a:pPr lvl="0" algn="l">
                        <a:lnSpc>
                          <a:spcPct val="100000"/>
                        </a:lnSpc>
                        <a:spcBef>
                          <a:spcPts val="0"/>
                        </a:spcBef>
                        <a:spcAft>
                          <a:spcPts val="0"/>
                        </a:spcAft>
                        <a:buNone/>
                      </a:pPr>
                      <a:r>
                        <a:rPr lang="en-US" sz="600" b="0" i="0" u="none" strike="noStrike" noProof="0">
                          <a:latin typeface="Arial"/>
                        </a:rPr>
                        <a:t>Infinite Campus data </a:t>
                      </a:r>
                      <a:endParaRPr lang="en-US" sz="1100"/>
                    </a:p>
                    <a:p>
                      <a:pPr lvl="0" algn="l">
                        <a:lnSpc>
                          <a:spcPct val="100000"/>
                        </a:lnSpc>
                        <a:spcBef>
                          <a:spcPts val="0"/>
                        </a:spcBef>
                        <a:spcAft>
                          <a:spcPts val="0"/>
                        </a:spcAft>
                        <a:buNone/>
                      </a:pPr>
                      <a:r>
                        <a:rPr lang="en-US" sz="600" b="0" i="0" u="none" strike="noStrike" noProof="0">
                          <a:latin typeface="Arial"/>
                        </a:rPr>
                        <a:t>ADA/Attendance data from APS Graphs </a:t>
                      </a:r>
                      <a:endParaRPr lang="en-US" sz="1100"/>
                    </a:p>
                    <a:p>
                      <a:pPr lvl="0" algn="l">
                        <a:lnSpc>
                          <a:spcPct val="100000"/>
                        </a:lnSpc>
                        <a:spcBef>
                          <a:spcPts val="0"/>
                        </a:spcBef>
                        <a:spcAft>
                          <a:spcPts val="0"/>
                        </a:spcAft>
                        <a:buNone/>
                      </a:pPr>
                      <a:r>
                        <a:rPr lang="en-US" sz="600" b="0" i="0" u="none" strike="noStrike" noProof="0">
                          <a:latin typeface="Arial"/>
                        </a:rPr>
                        <a:t>CCRPI attendance data from APS Graphs </a:t>
                      </a:r>
                      <a:endParaRPr lang="en-US" sz="1100"/>
                    </a:p>
                    <a:p>
                      <a:pPr lvl="0">
                        <a:buNone/>
                      </a:pPr>
                      <a:r>
                        <a:rPr lang="en-US" sz="600" b="0" i="0" u="none" strike="noStrike" noProof="0">
                          <a:latin typeface="Arial"/>
                        </a:rPr>
                        <a:t>Care Team attendance meetings </a:t>
                      </a:r>
                      <a:endParaRPr lang="en-US" sz="1100"/>
                    </a:p>
                  </a:txBody>
                  <a:tcPr marL="57150" marR="57150" marT="28575" marB="28575"/>
                </a:tc>
                <a:extLst>
                  <a:ext uri="{0D108BD9-81ED-4DB2-BD59-A6C34878D82A}">
                    <a16:rowId xmlns:a16="http://schemas.microsoft.com/office/drawing/2014/main" val="3379661468"/>
                  </a:ext>
                </a:extLst>
              </a:tr>
              <a:tr h="567010">
                <a:tc gridSpan="5">
                  <a:txBody>
                    <a:bodyPr/>
                    <a:lstStyle/>
                    <a:p>
                      <a:pPr lvl="0">
                        <a:buNone/>
                      </a:pPr>
                      <a:r>
                        <a:rPr lang="en-US" sz="700" b="1" i="0" u="none" strike="noStrike" noProof="0">
                          <a:latin typeface="Arial"/>
                        </a:rPr>
                        <a:t>Principal Commitment:  </a:t>
                      </a:r>
                      <a:r>
                        <a:rPr lang="en-US" sz="700" b="0" i="0" u="none" strike="noStrike" noProof="0">
                          <a:latin typeface="Arial"/>
                        </a:rPr>
                        <a:t>My signature indicates that this plan provides focus and urgency to move the transformation initiative forward – and that the school’s leadership team participated in the development of the plan and supported its direction.  My signature also indicates a commitment to ambitiously pursue the articulated goals, addressing priorities, and monitoring progress.  Finally, my signature confirms that this plan is a living document and that adjustments will likely be needed based on ongoing data and lessons learned.   </a:t>
                      </a:r>
                      <a:r>
                        <a:rPr lang="en-US" sz="700" b="1" i="0" u="none" strike="noStrike" noProof="0">
                          <a:latin typeface="Arial"/>
                        </a:rPr>
                        <a:t>Signature: and Date:  </a:t>
                      </a:r>
                      <a:endParaRPr lang="en-US" sz="700"/>
                    </a:p>
                  </a:txBody>
                  <a:tcPr marL="57150" marR="57150" marT="28575" marB="2857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0864211"/>
                  </a:ext>
                </a:extLst>
              </a:tr>
              <a:tr h="567010">
                <a:tc gridSpan="5">
                  <a:txBody>
                    <a:bodyPr/>
                    <a:lstStyle/>
                    <a:p>
                      <a:pPr lvl="0">
                        <a:buNone/>
                      </a:pPr>
                      <a:r>
                        <a:rPr lang="en-US" sz="700" b="1" i="0" u="none" strike="noStrike" noProof="0" dirty="0"/>
                        <a:t>Shepherd Commitment: </a:t>
                      </a:r>
                      <a:r>
                        <a:rPr lang="en-US" sz="700" b="0" i="0" u="none" strike="noStrike" noProof="0" dirty="0"/>
                        <a:t> My signature indicates that this plan has been reviewed and the content of the plan is aligned with the needs of the school.  My signature confirms a commitment to support the school in the implementation of this plan, while also holding the school’s leader accountable for its implementation. </a:t>
                      </a:r>
                      <a:r>
                        <a:rPr lang="en-US" sz="700" b="0" i="0" u="none" strike="noStrike" noProof="0" dirty="0">
                          <a:latin typeface="Arial"/>
                        </a:rPr>
                        <a:t> </a:t>
                      </a:r>
                      <a:r>
                        <a:rPr lang="en-US" sz="700" b="1" i="0" u="none" strike="noStrike" noProof="0" dirty="0">
                          <a:latin typeface="Arial"/>
                        </a:rPr>
                        <a:t>Signature: and Date: </a:t>
                      </a:r>
                      <a:endParaRPr lang="en-US" sz="1100" dirty="0"/>
                    </a:p>
                  </a:txBody>
                  <a:tcPr marL="57150" marR="57150" marT="28575" marB="2857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871205"/>
                  </a:ext>
                </a:extLst>
              </a:tr>
            </a:tbl>
          </a:graphicData>
        </a:graphic>
      </p:graphicFrame>
      <p:sp>
        <p:nvSpPr>
          <p:cNvPr id="10" name="TextBox 9">
            <a:extLst>
              <a:ext uri="{FF2B5EF4-FFF2-40B4-BE49-F238E27FC236}">
                <a16:creationId xmlns:a16="http://schemas.microsoft.com/office/drawing/2014/main" id="{05B8DCED-BDE0-9450-7833-B41D1A4413F6}"/>
              </a:ext>
            </a:extLst>
          </p:cNvPr>
          <p:cNvSpPr txBox="1"/>
          <p:nvPr/>
        </p:nvSpPr>
        <p:spPr>
          <a:xfrm>
            <a:off x="5238750" y="3286125"/>
            <a:ext cx="1714500" cy="230832"/>
          </a:xfrm>
          <a:prstGeom prst="rect">
            <a:avLst/>
          </a:prstGeom>
          <a:noFill/>
        </p:spPr>
        <p:txBody>
          <a:bodyPr rot="0" spcFirstLastPara="0" vertOverflow="overflow" horzOverflow="overflow" vert="horz" wrap="square" lIns="57150" tIns="28575" rIns="57150" bIns="28575" numCol="1" spcCol="0" rtlCol="0" fromWordArt="0" anchor="t" anchorCtr="0" forceAA="0" compatLnSpc="1">
            <a:prstTxWarp prst="textNoShape">
              <a:avLst/>
            </a:prstTxWarp>
            <a:spAutoFit/>
          </a:bodyPr>
          <a:lstStyle/>
          <a:p>
            <a:endParaRPr lang="en-US" sz="1125"/>
          </a:p>
        </p:txBody>
      </p:sp>
      <p:sp>
        <p:nvSpPr>
          <p:cNvPr id="3" name="TextBox 2">
            <a:extLst>
              <a:ext uri="{FF2B5EF4-FFF2-40B4-BE49-F238E27FC236}">
                <a16:creationId xmlns:a16="http://schemas.microsoft.com/office/drawing/2014/main" id="{D2C23B50-3571-759F-0696-06A8D0B3032B}"/>
              </a:ext>
            </a:extLst>
          </p:cNvPr>
          <p:cNvSpPr txBox="1"/>
          <p:nvPr/>
        </p:nvSpPr>
        <p:spPr>
          <a:xfrm>
            <a:off x="7808391" y="185579"/>
            <a:ext cx="2370354" cy="240515"/>
          </a:xfrm>
          <a:prstGeom prst="rect">
            <a:avLst/>
          </a:prstGeom>
          <a:noFill/>
        </p:spPr>
        <p:txBody>
          <a:bodyPr rot="0" spcFirstLastPara="0" vertOverflow="overflow" horzOverflow="overflow" vert="horz" wrap="square" lIns="57150" tIns="28575" rIns="57150" bIns="28575" numCol="1" spcCol="0" rtlCol="0" fromWordArt="0" anchor="t" anchorCtr="0" forceAA="0" compatLnSpc="1">
            <a:prstTxWarp prst="textNoShape">
              <a:avLst/>
            </a:prstTxWarp>
            <a:spAutoFit/>
          </a:bodyPr>
          <a:lstStyle/>
          <a:p>
            <a:r>
              <a:rPr lang="en-US" sz="1188">
                <a:hlinkClick r:id="rId2"/>
              </a:rPr>
              <a:t>Click to see completed Example</a:t>
            </a:r>
            <a:endParaRPr lang="en-US" sz="1125"/>
          </a:p>
        </p:txBody>
      </p:sp>
      <p:sp>
        <p:nvSpPr>
          <p:cNvPr id="7" name="TextBox 6">
            <a:extLst>
              <a:ext uri="{FF2B5EF4-FFF2-40B4-BE49-F238E27FC236}">
                <a16:creationId xmlns:a16="http://schemas.microsoft.com/office/drawing/2014/main" id="{4227A317-9503-5C78-58FE-A2C4AB926EE8}"/>
              </a:ext>
            </a:extLst>
          </p:cNvPr>
          <p:cNvSpPr txBox="1"/>
          <p:nvPr/>
        </p:nvSpPr>
        <p:spPr>
          <a:xfrm>
            <a:off x="5238750" y="3286125"/>
            <a:ext cx="1714500" cy="230832"/>
          </a:xfrm>
          <a:prstGeom prst="rect">
            <a:avLst/>
          </a:prstGeom>
          <a:noFill/>
        </p:spPr>
        <p:txBody>
          <a:bodyPr rot="0" spcFirstLastPara="0" vertOverflow="overflow" horzOverflow="overflow" vert="horz" wrap="square" lIns="57150" tIns="28575" rIns="57150" bIns="28575" numCol="1" spcCol="0" rtlCol="0" fromWordArt="0" anchor="t" anchorCtr="0" forceAA="0" compatLnSpc="1">
            <a:prstTxWarp prst="textNoShape">
              <a:avLst/>
            </a:prstTxWarp>
            <a:spAutoFit/>
          </a:bodyPr>
          <a:lstStyle/>
          <a:p>
            <a:endParaRPr lang="en-US" sz="1125"/>
          </a:p>
        </p:txBody>
      </p:sp>
      <p:sp>
        <p:nvSpPr>
          <p:cNvPr id="11" name="TextBox 10">
            <a:extLst>
              <a:ext uri="{FF2B5EF4-FFF2-40B4-BE49-F238E27FC236}">
                <a16:creationId xmlns:a16="http://schemas.microsoft.com/office/drawing/2014/main" id="{479BCDDD-91AB-E18F-27BC-B58B229E3802}"/>
              </a:ext>
            </a:extLst>
          </p:cNvPr>
          <p:cNvSpPr txBox="1"/>
          <p:nvPr/>
        </p:nvSpPr>
        <p:spPr>
          <a:xfrm>
            <a:off x="5238750" y="3286125"/>
            <a:ext cx="1714500" cy="230832"/>
          </a:xfrm>
          <a:prstGeom prst="rect">
            <a:avLst/>
          </a:prstGeom>
          <a:noFill/>
        </p:spPr>
        <p:txBody>
          <a:bodyPr rot="0" spcFirstLastPara="0" vertOverflow="overflow" horzOverflow="overflow" vert="horz" wrap="square" lIns="57150" tIns="28575" rIns="57150" bIns="28575" numCol="1" spcCol="0" rtlCol="0" fromWordArt="0" anchor="t" anchorCtr="0" forceAA="0" compatLnSpc="1">
            <a:prstTxWarp prst="textNoShape">
              <a:avLst/>
            </a:prstTxWarp>
            <a:spAutoFit/>
          </a:bodyPr>
          <a:lstStyle/>
          <a:p>
            <a:endParaRPr lang="en-US" sz="1125"/>
          </a:p>
        </p:txBody>
      </p:sp>
    </p:spTree>
    <p:extLst>
      <p:ext uri="{BB962C8B-B14F-4D97-AF65-F5344CB8AC3E}">
        <p14:creationId xmlns:p14="http://schemas.microsoft.com/office/powerpoint/2010/main" val="117840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4BC3-1357-1A47-15C6-506151CFB0F1}"/>
              </a:ext>
            </a:extLst>
          </p:cNvPr>
          <p:cNvSpPr>
            <a:spLocks noGrp="1"/>
          </p:cNvSpPr>
          <p:nvPr>
            <p:ph type="title"/>
          </p:nvPr>
        </p:nvSpPr>
        <p:spPr>
          <a:xfrm>
            <a:off x="2152650" y="365128"/>
            <a:ext cx="7886700" cy="419619"/>
          </a:xfrm>
        </p:spPr>
        <p:txBody>
          <a:bodyPr>
            <a:normAutofit fontScale="90000"/>
          </a:bodyPr>
          <a:lstStyle/>
          <a:p>
            <a:r>
              <a:rPr lang="en-US"/>
              <a:t>90 Day Plan # 1</a:t>
            </a:r>
          </a:p>
        </p:txBody>
      </p:sp>
      <p:graphicFrame>
        <p:nvGraphicFramePr>
          <p:cNvPr id="11" name="Table 10">
            <a:extLst>
              <a:ext uri="{FF2B5EF4-FFF2-40B4-BE49-F238E27FC236}">
                <a16:creationId xmlns:a16="http://schemas.microsoft.com/office/drawing/2014/main" id="{80C936C9-A812-9DE1-EE4A-2E5213544538}"/>
              </a:ext>
            </a:extLst>
          </p:cNvPr>
          <p:cNvGraphicFramePr>
            <a:graphicFrameLocks noGrp="1"/>
          </p:cNvGraphicFramePr>
          <p:nvPr>
            <p:extLst>
              <p:ext uri="{D42A27DB-BD31-4B8C-83A1-F6EECF244321}">
                <p14:modId xmlns:p14="http://schemas.microsoft.com/office/powerpoint/2010/main" val="2824815879"/>
              </p:ext>
            </p:extLst>
          </p:nvPr>
        </p:nvGraphicFramePr>
        <p:xfrm>
          <a:off x="3532020" y="1382621"/>
          <a:ext cx="7736574" cy="5641033"/>
        </p:xfrm>
        <a:graphic>
          <a:graphicData uri="http://schemas.openxmlformats.org/drawingml/2006/table">
            <a:tbl>
              <a:tblPr bandRow="1"/>
              <a:tblGrid>
                <a:gridCol w="6877391">
                  <a:extLst>
                    <a:ext uri="{9D8B030D-6E8A-4147-A177-3AD203B41FA5}">
                      <a16:colId xmlns:a16="http://schemas.microsoft.com/office/drawing/2014/main" val="531694267"/>
                    </a:ext>
                  </a:extLst>
                </a:gridCol>
                <a:gridCol w="859183">
                  <a:extLst>
                    <a:ext uri="{9D8B030D-6E8A-4147-A177-3AD203B41FA5}">
                      <a16:colId xmlns:a16="http://schemas.microsoft.com/office/drawing/2014/main" val="1458429272"/>
                    </a:ext>
                  </a:extLst>
                </a:gridCol>
              </a:tblGrid>
              <a:tr h="206216">
                <a:tc gridSpan="2">
                  <a:txBody>
                    <a:bodyPr/>
                    <a:lstStyle/>
                    <a:p>
                      <a:pPr marL="0" marR="0">
                        <a:lnSpc>
                          <a:spcPct val="115000"/>
                        </a:lnSpc>
                        <a:spcBef>
                          <a:spcPts val="0"/>
                        </a:spcBef>
                        <a:spcAft>
                          <a:spcPts val="1000"/>
                        </a:spcAft>
                      </a:pPr>
                      <a:r>
                        <a:rPr lang="en-US" sz="1300" b="1">
                          <a:solidFill>
                            <a:srgbClr val="000000"/>
                          </a:solidFill>
                          <a:effectLst/>
                          <a:latin typeface="Calibri"/>
                          <a:ea typeface="Calibri" panose="020F0502020204030204" pitchFamily="34" charset="0"/>
                        </a:rPr>
                        <a:t>School Big Rock: </a:t>
                      </a:r>
                      <a:r>
                        <a:rPr lang="en-US" sz="1300">
                          <a:solidFill>
                            <a:srgbClr val="000000"/>
                          </a:solidFill>
                          <a:effectLst/>
                          <a:latin typeface="Calibri"/>
                          <a:ea typeface="Calibri" panose="020F0502020204030204" pitchFamily="34" charset="0"/>
                        </a:rPr>
                        <a:t> Rigorous Tier I Instruction</a:t>
                      </a:r>
                      <a:endParaRPr lang="en-US" sz="1300">
                        <a:effectLst/>
                        <a:latin typeface="Calibri"/>
                        <a:ea typeface="Calibri" panose="020F0502020204030204" pitchFamily="34" charset="0"/>
                      </a:endParaRPr>
                    </a:p>
                  </a:txBody>
                  <a:tcPr marL="32538" marR="3253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33919452"/>
                  </a:ext>
                </a:extLst>
              </a:tr>
              <a:tr h="1514951">
                <a:tc>
                  <a:txBody>
                    <a:bodyPr/>
                    <a:lstStyle/>
                    <a:p>
                      <a:pPr marL="0" marR="0">
                        <a:lnSpc>
                          <a:spcPct val="115000"/>
                        </a:lnSpc>
                        <a:spcBef>
                          <a:spcPts val="0"/>
                        </a:spcBef>
                        <a:spcAft>
                          <a:spcPts val="1000"/>
                        </a:spcAft>
                      </a:pPr>
                      <a:r>
                        <a:rPr lang="en-US" sz="1300" b="1" dirty="0">
                          <a:effectLst/>
                          <a:latin typeface="Calibri"/>
                          <a:ea typeface="Calibri" panose="020F0502020204030204" pitchFamily="34" charset="0"/>
                        </a:rPr>
                        <a:t>Problem of Practice: </a:t>
                      </a:r>
                      <a:r>
                        <a:rPr lang="en-US" sz="1300" i="1" dirty="0">
                          <a:effectLst/>
                          <a:latin typeface="Calibri"/>
                          <a:ea typeface="Calibri" panose="020F0502020204030204" pitchFamily="34" charset="0"/>
                        </a:rPr>
                        <a:t>(Given the goals identified, what system or practice is not working? What data sources substantiate this?)</a:t>
                      </a:r>
                      <a:endParaRPr lang="en-US" sz="1300" dirty="0">
                        <a:effectLst/>
                        <a:latin typeface="Calibri"/>
                        <a:ea typeface="Calibri" panose="020F0502020204030204" pitchFamily="34" charset="0"/>
                      </a:endParaRPr>
                    </a:p>
                    <a:p>
                      <a:pPr lvl="0" algn="l">
                        <a:lnSpc>
                          <a:spcPct val="100000"/>
                        </a:lnSpc>
                        <a:spcBef>
                          <a:spcPts val="0"/>
                        </a:spcBef>
                        <a:spcAft>
                          <a:spcPts val="0"/>
                        </a:spcAft>
                        <a:buNone/>
                      </a:pPr>
                      <a:r>
                        <a:rPr lang="en-US" sz="1300" b="0" i="0" u="none" strike="noStrike" noProof="0" dirty="0">
                          <a:effectLst/>
                        </a:rPr>
                        <a:t>The problem of practice is the lack of one comprehensive schoolwide K-5 reading curriculum to address individualized reading deficits in scholars. Additionally, there is a need to provide teachers with well-balanced and integrated practices to reading and writing instruction for K-5 classrooms. </a:t>
                      </a:r>
                    </a:p>
                    <a:p>
                      <a:pPr marL="0" marR="0" lvl="0">
                        <a:lnSpc>
                          <a:spcPct val="114999"/>
                        </a:lnSpc>
                        <a:spcBef>
                          <a:spcPts val="0"/>
                        </a:spcBef>
                        <a:spcAft>
                          <a:spcPts val="1000"/>
                        </a:spcAft>
                        <a:buNone/>
                      </a:pPr>
                      <a:r>
                        <a:rPr lang="en-US" sz="1300" b="0" i="0" u="none" strike="noStrike" noProof="0" dirty="0">
                          <a:effectLst/>
                        </a:rPr>
                        <a:t>  The data sources that substantiate the problem of practice are Instructional walkthroughs, written feedback, assessment data, MAP and GMAS </a:t>
                      </a:r>
                      <a:endParaRPr lang="en-US" sz="1100" dirty="0"/>
                    </a:p>
                  </a:txBody>
                  <a:tcPr marL="32538" marR="3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1000"/>
                        </a:spcAft>
                      </a:pPr>
                      <a:r>
                        <a:rPr lang="en-US" sz="1000" b="1">
                          <a:effectLst/>
                          <a:latin typeface="Calibri"/>
                          <a:ea typeface="Calibri" panose="020F0502020204030204" pitchFamily="34" charset="0"/>
                        </a:rPr>
                        <a:t>School Leader Responsible:</a:t>
                      </a:r>
                      <a:endParaRPr lang="en-US" sz="1000">
                        <a:effectLst/>
                        <a:latin typeface="Calibri"/>
                        <a:ea typeface="Calibri" panose="020F0502020204030204" pitchFamily="34" charset="0"/>
                      </a:endParaRPr>
                    </a:p>
                    <a:p>
                      <a:pPr marL="0" marR="0">
                        <a:lnSpc>
                          <a:spcPct val="115000"/>
                        </a:lnSpc>
                        <a:spcBef>
                          <a:spcPts val="0"/>
                        </a:spcBef>
                        <a:spcAft>
                          <a:spcPts val="1000"/>
                        </a:spcAft>
                      </a:pPr>
                      <a:endParaRPr lang="en-US" sz="1000">
                        <a:effectLst/>
                        <a:latin typeface="Calibri"/>
                        <a:ea typeface="Calibri" panose="020F0502020204030204" pitchFamily="34" charset="0"/>
                      </a:endParaRPr>
                    </a:p>
                  </a:txBody>
                  <a:tcPr marL="32538" marR="3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433779"/>
                  </a:ext>
                </a:extLst>
              </a:tr>
              <a:tr h="1380213">
                <a:tc>
                  <a:txBody>
                    <a:bodyPr/>
                    <a:lstStyle/>
                    <a:p>
                      <a:pPr marL="0" marR="0">
                        <a:lnSpc>
                          <a:spcPct val="115000"/>
                        </a:lnSpc>
                        <a:spcBef>
                          <a:spcPts val="0"/>
                        </a:spcBef>
                        <a:spcAft>
                          <a:spcPts val="1000"/>
                        </a:spcAft>
                      </a:pPr>
                      <a:r>
                        <a:rPr lang="en-US" sz="1300" b="1">
                          <a:effectLst/>
                          <a:latin typeface="Calibri"/>
                          <a:ea typeface="Calibri" panose="020F0502020204030204" pitchFamily="34" charset="0"/>
                        </a:rPr>
                        <a:t>Desired Outcome:</a:t>
                      </a:r>
                      <a:r>
                        <a:rPr lang="en-US" sz="1300">
                          <a:effectLst/>
                          <a:latin typeface="Calibri"/>
                          <a:ea typeface="Calibri" panose="020F0502020204030204" pitchFamily="34" charset="0"/>
                        </a:rPr>
                        <a:t> (</a:t>
                      </a:r>
                      <a:r>
                        <a:rPr lang="en-US" sz="1300" i="1">
                          <a:effectLst/>
                          <a:latin typeface="Calibri"/>
                          <a:ea typeface="Calibri" panose="020F0502020204030204" pitchFamily="34" charset="0"/>
                        </a:rPr>
                        <a:t>What will be different if you are successful in addressing? What are the ideal adult behaviors and student experiences?)</a:t>
                      </a:r>
                      <a:endParaRPr lang="en-US" sz="1300">
                        <a:effectLst/>
                        <a:latin typeface="Calibri"/>
                        <a:ea typeface="Calibri" panose="020F0502020204030204" pitchFamily="34" charset="0"/>
                      </a:endParaRPr>
                    </a:p>
                    <a:p>
                      <a:pPr marL="0" marR="0" lvl="0">
                        <a:lnSpc>
                          <a:spcPct val="114999"/>
                        </a:lnSpc>
                        <a:spcBef>
                          <a:spcPts val="0"/>
                        </a:spcBef>
                        <a:spcAft>
                          <a:spcPts val="1000"/>
                        </a:spcAft>
                        <a:buNone/>
                      </a:pPr>
                      <a:r>
                        <a:rPr lang="en-US" sz="1300" b="0" i="0" u="none" strike="noStrike" noProof="0">
                          <a:effectLst/>
                          <a:latin typeface="Arial"/>
                        </a:rPr>
                        <a:t>The desired outcome will result in teachers being able to help students meet their grade specific ELA and literacy standards. The ideal adult behaviors are modeling, scaffolding and close reading strategies to support readers with complex text, while incorporating integrated intervention and personalized instruction for young readers. </a:t>
                      </a:r>
                      <a:endParaRPr lang="en-US" sz="1100"/>
                    </a:p>
                  </a:txBody>
                  <a:tcPr marL="32538" marR="3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40726402"/>
                  </a:ext>
                </a:extLst>
              </a:tr>
              <a:tr h="2128593">
                <a:tc gridSpan="2">
                  <a:txBody>
                    <a:bodyPr/>
                    <a:lstStyle/>
                    <a:p>
                      <a:pPr marL="0" marR="0">
                        <a:lnSpc>
                          <a:spcPct val="115000"/>
                        </a:lnSpc>
                        <a:spcBef>
                          <a:spcPts val="0"/>
                        </a:spcBef>
                        <a:spcAft>
                          <a:spcPts val="1000"/>
                        </a:spcAft>
                      </a:pPr>
                      <a:r>
                        <a:rPr lang="en-US" sz="1300" b="1" dirty="0">
                          <a:effectLst/>
                          <a:latin typeface="Calibri"/>
                          <a:ea typeface="Calibri" panose="020F0502020204030204" pitchFamily="34" charset="0"/>
                        </a:rPr>
                        <a:t>Root Cause(s) to Address Problem: </a:t>
                      </a:r>
                      <a:r>
                        <a:rPr lang="en-US" sz="1300" dirty="0">
                          <a:effectLst/>
                          <a:latin typeface="Calibri"/>
                          <a:ea typeface="Calibri" panose="020F0502020204030204" pitchFamily="34" charset="0"/>
                        </a:rPr>
                        <a:t>(</a:t>
                      </a:r>
                      <a:r>
                        <a:rPr lang="en-US" sz="1300" i="1" dirty="0">
                          <a:effectLst/>
                          <a:latin typeface="Calibri"/>
                          <a:ea typeface="Calibri" panose="020F0502020204030204" pitchFamily="34" charset="0"/>
                        </a:rPr>
                        <a:t>What do you hypothesize as the potential deepest causes for the problem?  What evidence supports the hypothesis?) </a:t>
                      </a:r>
                      <a:endParaRPr lang="en-US" sz="1300" dirty="0">
                        <a:effectLst/>
                        <a:latin typeface="Calibri"/>
                        <a:ea typeface="Calibri" panose="020F0502020204030204" pitchFamily="34" charset="0"/>
                      </a:endParaRPr>
                    </a:p>
                    <a:p>
                      <a:pPr marL="0" marR="0">
                        <a:lnSpc>
                          <a:spcPct val="115000"/>
                        </a:lnSpc>
                        <a:spcBef>
                          <a:spcPts val="0"/>
                        </a:spcBef>
                        <a:spcAft>
                          <a:spcPts val="1000"/>
                        </a:spcAft>
                      </a:pPr>
                      <a:endParaRPr lang="en-US" sz="1300" dirty="0">
                        <a:effectLst/>
                        <a:latin typeface="Calibri"/>
                        <a:ea typeface="Calibri" panose="020F0502020204030204" pitchFamily="34" charset="0"/>
                      </a:endParaRPr>
                    </a:p>
                    <a:p>
                      <a:pPr marL="0" marR="0" lvl="0">
                        <a:lnSpc>
                          <a:spcPct val="114999"/>
                        </a:lnSpc>
                        <a:spcBef>
                          <a:spcPts val="0"/>
                        </a:spcBef>
                        <a:spcAft>
                          <a:spcPts val="1000"/>
                        </a:spcAft>
                        <a:buNone/>
                      </a:pPr>
                      <a:r>
                        <a:rPr lang="en-US" sz="1300" b="0" i="0" u="none" strike="noStrike" noProof="0" dirty="0">
                          <a:effectLst/>
                        </a:rPr>
                        <a:t>The potential deepest cause for the problem was the use of F&amp;P at grades K through 2</a:t>
                      </a:r>
                      <a:r>
                        <a:rPr lang="en-US" sz="1300" b="0" i="0" u="none" strike="noStrike" baseline="30000" noProof="0" dirty="0">
                          <a:effectLst/>
                        </a:rPr>
                        <a:t> </a:t>
                      </a:r>
                      <a:r>
                        <a:rPr lang="en-US" sz="1300" b="0" i="0" u="none" strike="noStrike" noProof="0" dirty="0">
                          <a:effectLst/>
                        </a:rPr>
                        <a:t>and APS Units of Study at grades 3 through 5 that did not support cohesive instruction for all scholars. </a:t>
                      </a:r>
                      <a:endParaRPr lang="en-US" sz="1100" dirty="0"/>
                    </a:p>
                  </a:txBody>
                  <a:tcPr marL="32538" marR="3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11694016"/>
                  </a:ext>
                </a:extLst>
              </a:tr>
            </a:tbl>
          </a:graphicData>
        </a:graphic>
      </p:graphicFrame>
      <p:sp>
        <p:nvSpPr>
          <p:cNvPr id="4" name="TextBox 3">
            <a:extLst>
              <a:ext uri="{FF2B5EF4-FFF2-40B4-BE49-F238E27FC236}">
                <a16:creationId xmlns:a16="http://schemas.microsoft.com/office/drawing/2014/main" id="{C1433537-EB31-8F7E-BC84-9A47EB550114}"/>
              </a:ext>
            </a:extLst>
          </p:cNvPr>
          <p:cNvSpPr txBox="1"/>
          <p:nvPr/>
        </p:nvSpPr>
        <p:spPr>
          <a:xfrm>
            <a:off x="7808391" y="185579"/>
            <a:ext cx="2370354" cy="240515"/>
          </a:xfrm>
          <a:prstGeom prst="rect">
            <a:avLst/>
          </a:prstGeom>
          <a:noFill/>
        </p:spPr>
        <p:txBody>
          <a:bodyPr rot="0" spcFirstLastPara="0" vertOverflow="overflow" horzOverflow="overflow" vert="horz" wrap="square" lIns="57150" tIns="28575" rIns="57150" bIns="28575" numCol="1" spcCol="0" rtlCol="0" fromWordArt="0" anchor="t" anchorCtr="0" forceAA="0" compatLnSpc="1">
            <a:prstTxWarp prst="textNoShape">
              <a:avLst/>
            </a:prstTxWarp>
            <a:spAutoFit/>
          </a:bodyPr>
          <a:lstStyle/>
          <a:p>
            <a:r>
              <a:rPr lang="en-US" sz="1188">
                <a:hlinkClick r:id="rId2"/>
              </a:rPr>
              <a:t>Click to see completed Example</a:t>
            </a:r>
            <a:endParaRPr lang="en-US" sz="1125"/>
          </a:p>
        </p:txBody>
      </p:sp>
    </p:spTree>
    <p:extLst>
      <p:ext uri="{BB962C8B-B14F-4D97-AF65-F5344CB8AC3E}">
        <p14:creationId xmlns:p14="http://schemas.microsoft.com/office/powerpoint/2010/main" val="172892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318641" y="787527"/>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TOPICS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318641" y="1941957"/>
            <a:ext cx="5693664" cy="3420618"/>
          </a:xfrm>
        </p:spPr>
        <p:txBody>
          <a:bodyPr/>
          <a:lstStyle/>
          <a:p>
            <a:r>
              <a:rPr lang="en-US" dirty="0"/>
              <a:t>Ready Gen(Reading Curriculum)</a:t>
            </a:r>
          </a:p>
          <a:p>
            <a:r>
              <a:rPr lang="en-US" dirty="0"/>
              <a:t>Current Enrollment &amp; Leveling</a:t>
            </a:r>
          </a:p>
          <a:p>
            <a:r>
              <a:rPr lang="en-US" dirty="0"/>
              <a:t>Personalized Learning</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1F3C-EB64-0CFA-C7C6-93921D40EBFB}"/>
              </a:ext>
            </a:extLst>
          </p:cNvPr>
          <p:cNvSpPr>
            <a:spLocks noGrp="1"/>
          </p:cNvSpPr>
          <p:nvPr>
            <p:ph type="title"/>
          </p:nvPr>
        </p:nvSpPr>
        <p:spPr>
          <a:xfrm>
            <a:off x="3138488" y="1131097"/>
            <a:ext cx="5915025" cy="455457"/>
          </a:xfrm>
        </p:spPr>
        <p:txBody>
          <a:bodyPr>
            <a:normAutofit fontScale="90000"/>
          </a:bodyPr>
          <a:lstStyle/>
          <a:p>
            <a:r>
              <a:rPr lang="en-US"/>
              <a:t>Goal 1: Action Steps</a:t>
            </a:r>
          </a:p>
        </p:txBody>
      </p:sp>
      <p:graphicFrame>
        <p:nvGraphicFramePr>
          <p:cNvPr id="4" name="Table 3">
            <a:extLst>
              <a:ext uri="{FF2B5EF4-FFF2-40B4-BE49-F238E27FC236}">
                <a16:creationId xmlns:a16="http://schemas.microsoft.com/office/drawing/2014/main" id="{C66CBBC3-D1D7-24CD-C3A0-BA8FB8DB05A3}"/>
              </a:ext>
            </a:extLst>
          </p:cNvPr>
          <p:cNvGraphicFramePr>
            <a:graphicFrameLocks noGrp="1"/>
          </p:cNvGraphicFramePr>
          <p:nvPr>
            <p:extLst>
              <p:ext uri="{D42A27DB-BD31-4B8C-83A1-F6EECF244321}">
                <p14:modId xmlns:p14="http://schemas.microsoft.com/office/powerpoint/2010/main" val="23814259"/>
              </p:ext>
            </p:extLst>
          </p:nvPr>
        </p:nvGraphicFramePr>
        <p:xfrm>
          <a:off x="2451948" y="2510417"/>
          <a:ext cx="8751277" cy="4314646"/>
        </p:xfrm>
        <a:graphic>
          <a:graphicData uri="http://schemas.openxmlformats.org/drawingml/2006/table">
            <a:tbl>
              <a:tblPr bandRow="1"/>
              <a:tblGrid>
                <a:gridCol w="3334443">
                  <a:extLst>
                    <a:ext uri="{9D8B030D-6E8A-4147-A177-3AD203B41FA5}">
                      <a16:colId xmlns:a16="http://schemas.microsoft.com/office/drawing/2014/main" val="3918716968"/>
                    </a:ext>
                  </a:extLst>
                </a:gridCol>
                <a:gridCol w="826415">
                  <a:extLst>
                    <a:ext uri="{9D8B030D-6E8A-4147-A177-3AD203B41FA5}">
                      <a16:colId xmlns:a16="http://schemas.microsoft.com/office/drawing/2014/main" val="52967161"/>
                    </a:ext>
                  </a:extLst>
                </a:gridCol>
                <a:gridCol w="823799">
                  <a:extLst>
                    <a:ext uri="{9D8B030D-6E8A-4147-A177-3AD203B41FA5}">
                      <a16:colId xmlns:a16="http://schemas.microsoft.com/office/drawing/2014/main" val="758527284"/>
                    </a:ext>
                  </a:extLst>
                </a:gridCol>
                <a:gridCol w="1255540">
                  <a:extLst>
                    <a:ext uri="{9D8B030D-6E8A-4147-A177-3AD203B41FA5}">
                      <a16:colId xmlns:a16="http://schemas.microsoft.com/office/drawing/2014/main" val="654782817"/>
                    </a:ext>
                  </a:extLst>
                </a:gridCol>
                <a:gridCol w="1255540">
                  <a:extLst>
                    <a:ext uri="{9D8B030D-6E8A-4147-A177-3AD203B41FA5}">
                      <a16:colId xmlns:a16="http://schemas.microsoft.com/office/drawing/2014/main" val="3613177281"/>
                    </a:ext>
                  </a:extLst>
                </a:gridCol>
                <a:gridCol w="1255540">
                  <a:extLst>
                    <a:ext uri="{9D8B030D-6E8A-4147-A177-3AD203B41FA5}">
                      <a16:colId xmlns:a16="http://schemas.microsoft.com/office/drawing/2014/main" val="3540880194"/>
                    </a:ext>
                  </a:extLst>
                </a:gridCol>
              </a:tblGrid>
              <a:tr h="0">
                <a:tc>
                  <a:txBody>
                    <a:bodyPr/>
                    <a:lstStyle/>
                    <a:p>
                      <a:pPr marL="0" marR="0" algn="ctr">
                        <a:lnSpc>
                          <a:spcPct val="115000"/>
                        </a:lnSpc>
                        <a:spcBef>
                          <a:spcPts val="0"/>
                        </a:spcBef>
                        <a:spcAft>
                          <a:spcPts val="1000"/>
                        </a:spcAft>
                      </a:pPr>
                      <a:r>
                        <a:rPr lang="en-US" sz="800" b="1">
                          <a:solidFill>
                            <a:srgbClr val="000000"/>
                          </a:solidFill>
                          <a:effectLst/>
                          <a:latin typeface="Calibri"/>
                          <a:ea typeface="Calibri"/>
                        </a:rPr>
                        <a:t>Critical Action to Address Root Cause &amp; Achieve Desired Outcome</a:t>
                      </a:r>
                      <a:endParaRPr lang="en-US" sz="800">
                        <a:effectLst/>
                        <a:latin typeface="Calibri"/>
                        <a:ea typeface="Calibri"/>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800" b="1">
                          <a:solidFill>
                            <a:srgbClr val="000000"/>
                          </a:solidFill>
                          <a:effectLst/>
                          <a:latin typeface="Calibri"/>
                          <a:ea typeface="Calibri"/>
                        </a:rPr>
                        <a:t>Person Completing Action</a:t>
                      </a:r>
                      <a:endParaRPr lang="en-US" sz="800">
                        <a:effectLst/>
                        <a:latin typeface="Calibri"/>
                        <a:ea typeface="Calibri"/>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Timeline</a:t>
                      </a:r>
                    </a:p>
                    <a:p>
                      <a:pPr marL="0" marR="0" algn="ctr">
                        <a:lnSpc>
                          <a:spcPct val="115000"/>
                        </a:lnSpc>
                        <a:spcBef>
                          <a:spcPts val="0"/>
                        </a:spcBef>
                        <a:spcAft>
                          <a:spcPts val="1000"/>
                        </a:spcAft>
                      </a:pPr>
                      <a:r>
                        <a:rPr lang="en-US" sz="800">
                          <a:effectLst/>
                          <a:latin typeface="Calibri"/>
                          <a:ea typeface="Calibri" panose="020F0502020204030204" pitchFamily="34" charset="0"/>
                        </a:rPr>
                        <a:t>Be sure to include actions to be complete within first 30, 60, and 90 days</a:t>
                      </a: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Resources Needed / Source</a:t>
                      </a:r>
                    </a:p>
                    <a:p>
                      <a:pPr marL="0" marR="0" algn="ctr">
                        <a:lnSpc>
                          <a:spcPct val="115000"/>
                        </a:lnSpc>
                        <a:spcBef>
                          <a:spcPts val="0"/>
                        </a:spcBef>
                        <a:spcAft>
                          <a:spcPts val="1000"/>
                        </a:spcAft>
                      </a:pPr>
                      <a:r>
                        <a:rPr lang="en-US" sz="800" b="0">
                          <a:solidFill>
                            <a:srgbClr val="000000"/>
                          </a:solidFill>
                          <a:effectLst/>
                          <a:latin typeface="Calibri"/>
                          <a:ea typeface="Calibri" panose="020F0502020204030204" pitchFamily="34" charset="0"/>
                        </a:rPr>
                        <a:t>Also, identify district support</a:t>
                      </a:r>
                      <a:endParaRPr lang="en-US" sz="800" b="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spcBef>
                          <a:spcPts val="0"/>
                        </a:spcBef>
                        <a:spcAft>
                          <a:spcPts val="0"/>
                        </a:spcAft>
                      </a:pPr>
                      <a:r>
                        <a:rPr lang="en-US" sz="500" b="1">
                          <a:solidFill>
                            <a:schemeClr val="tx1"/>
                          </a:solidFill>
                          <a:effectLst/>
                          <a:latin typeface="Helvetica LT Std"/>
                          <a:ea typeface="Calibri" panose="020F0502020204030204" pitchFamily="34" charset="0"/>
                          <a:cs typeface="Calibri"/>
                        </a:rPr>
                        <a:t>Implementation Measurable Goal</a:t>
                      </a:r>
                    </a:p>
                    <a:p>
                      <a:pPr marL="0" marR="0" algn="ctr">
                        <a:spcBef>
                          <a:spcPts val="0"/>
                        </a:spcBef>
                        <a:spcAft>
                          <a:spcPts val="0"/>
                        </a:spcAft>
                      </a:pPr>
                      <a:r>
                        <a:rPr lang="en-US" sz="800">
                          <a:solidFill>
                            <a:schemeClr val="tx1"/>
                          </a:solidFill>
                          <a:effectLst/>
                          <a:latin typeface="+mn-lt"/>
                          <a:ea typeface="Calibri" panose="020F0502020204030204" pitchFamily="34" charset="0"/>
                          <a:cs typeface="Calibri"/>
                        </a:rPr>
                        <a:t>Establish measurable outcomes for monitoring implementation of action steps. What data will be used to evaluate the progress of implementation of this action step, and how will it be quantified? What measurable goal will be established to show implementation?</a:t>
                      </a:r>
                    </a:p>
                    <a:p>
                      <a:pPr marL="0" marR="0" algn="ctr">
                        <a:spcBef>
                          <a:spcPts val="0"/>
                        </a:spcBef>
                        <a:spcAft>
                          <a:spcPts val="0"/>
                        </a:spcAft>
                      </a:pPr>
                      <a:endParaRPr lang="en-US" sz="800">
                        <a:solidFill>
                          <a:schemeClr val="tx1"/>
                        </a:solidFill>
                        <a:effectLst/>
                        <a:latin typeface="Calibri"/>
                        <a:ea typeface="Calibri" panose="020F0502020204030204" pitchFamily="34" charset="0"/>
                        <a:cs typeface="Calibri"/>
                      </a:endParaRPr>
                    </a:p>
                  </a:txBody>
                  <a:tcPr marL="42209" marR="42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spcBef>
                          <a:spcPts val="0"/>
                        </a:spcBef>
                        <a:spcAft>
                          <a:spcPts val="0"/>
                        </a:spcAft>
                      </a:pPr>
                      <a:r>
                        <a:rPr lang="en-US" sz="500" b="1">
                          <a:solidFill>
                            <a:schemeClr val="tx1"/>
                          </a:solidFill>
                          <a:effectLst/>
                          <a:latin typeface="Helvetica LT Std"/>
                          <a:ea typeface="Calibri" panose="020F0502020204030204" pitchFamily="34" charset="0"/>
                          <a:cs typeface="Calibri"/>
                        </a:rPr>
                        <a:t>Student Progress Measurable Goal</a:t>
                      </a:r>
                    </a:p>
                    <a:p>
                      <a:pPr marL="0" marR="0" algn="ctr">
                        <a:spcBef>
                          <a:spcPts val="0"/>
                        </a:spcBef>
                        <a:spcAft>
                          <a:spcPts val="0"/>
                        </a:spcAft>
                      </a:pPr>
                      <a:r>
                        <a:rPr lang="en-US" sz="800" b="0">
                          <a:solidFill>
                            <a:schemeClr val="tx1"/>
                          </a:solidFill>
                          <a:effectLst/>
                          <a:latin typeface="+mn-lt"/>
                          <a:ea typeface="Calibri" panose="020F0502020204030204" pitchFamily="34" charset="0"/>
                          <a:cs typeface="Calibri"/>
                        </a:rPr>
                        <a:t>What data will be used to evaluate the impact of this action step on student performance, and how will it be quantified? What measurable goal will be established to show impact on students and teachers?</a:t>
                      </a:r>
                    </a:p>
                    <a:p>
                      <a:pPr marL="0" marR="0" algn="ctr">
                        <a:spcBef>
                          <a:spcPts val="0"/>
                        </a:spcBef>
                        <a:spcAft>
                          <a:spcPts val="0"/>
                        </a:spcAft>
                      </a:pPr>
                      <a:endParaRPr lang="en-US" sz="800" b="0">
                        <a:solidFill>
                          <a:schemeClr val="tx1"/>
                        </a:solidFill>
                        <a:effectLst/>
                        <a:latin typeface="Calibri"/>
                        <a:ea typeface="Calibri" panose="020F0502020204030204" pitchFamily="34" charset="0"/>
                        <a:cs typeface="Calibri"/>
                      </a:endParaRPr>
                    </a:p>
                  </a:txBody>
                  <a:tcPr marL="42209" marR="42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extLst>
                  <a:ext uri="{0D108BD9-81ED-4DB2-BD59-A6C34878D82A}">
                    <a16:rowId xmlns:a16="http://schemas.microsoft.com/office/drawing/2014/main" val="2609094265"/>
                  </a:ext>
                </a:extLst>
              </a:tr>
              <a:tr h="621930">
                <a:tc>
                  <a:txBody>
                    <a:bodyPr/>
                    <a:lstStyle/>
                    <a:p>
                      <a:pPr marL="0" marR="0" lvl="0">
                        <a:lnSpc>
                          <a:spcPct val="114999"/>
                        </a:lnSpc>
                        <a:spcBef>
                          <a:spcPts val="0"/>
                        </a:spcBef>
                        <a:spcAft>
                          <a:spcPts val="1000"/>
                        </a:spcAft>
                        <a:buNone/>
                      </a:pPr>
                      <a:r>
                        <a:rPr lang="en-US" sz="800" b="0" i="0" u="none" strike="noStrike" noProof="0">
                          <a:effectLst/>
                        </a:rPr>
                        <a:t>Weekly monitoring and feedback to ensure fidelity of effective instructional practices implemented in the ELA block (literacy and writing) as well as </a:t>
                      </a:r>
                      <a:r>
                        <a:rPr lang="en-US" sz="800" b="0" i="0" u="none" strike="noStrike" noProof="0" err="1">
                          <a:effectLst/>
                        </a:rPr>
                        <a:t>Fundations</a:t>
                      </a:r>
                      <a:r>
                        <a:rPr lang="en-US" sz="800" b="0" i="0" u="none" strike="noStrike" noProof="0">
                          <a:effectLst/>
                        </a:rPr>
                        <a:t>. </a:t>
                      </a:r>
                      <a:endParaRPr lang="en-US" sz="1100"/>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1000"/>
                        </a:spcAft>
                        <a:buNone/>
                      </a:pPr>
                      <a:r>
                        <a:rPr lang="en-US" sz="800" b="0" i="0" u="none" strike="noStrike" noProof="0">
                          <a:effectLst/>
                        </a:rPr>
                        <a:t>August 2022-October 2022</a:t>
                      </a:r>
                      <a:endParaRPr lang="en-US" sz="1100"/>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1000"/>
                        </a:spcAft>
                        <a:buNone/>
                      </a:pPr>
                      <a:r>
                        <a:rPr lang="en-US" sz="800" b="0" i="0" u="none" strike="noStrike" noProof="0">
                          <a:effectLst/>
                        </a:rPr>
                        <a:t>Master schedule, program profile sheets, instructional walkthroughs, lesson plans </a:t>
                      </a:r>
                      <a:endParaRPr lang="en-US" sz="1100"/>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368199"/>
                  </a:ext>
                </a:extLst>
              </a:tr>
              <a:tr h="517604">
                <a:tc>
                  <a:txBody>
                    <a:bodyPr/>
                    <a:lstStyle/>
                    <a:p>
                      <a:pPr marL="0" marR="0" lvl="0">
                        <a:lnSpc>
                          <a:spcPct val="114999"/>
                        </a:lnSpc>
                        <a:spcBef>
                          <a:spcPts val="0"/>
                        </a:spcBef>
                        <a:spcAft>
                          <a:spcPts val="1000"/>
                        </a:spcAft>
                        <a:buNone/>
                      </a:pPr>
                      <a:r>
                        <a:rPr lang="en-US" sz="800" b="0" i="0" u="none" strike="noStrike" noProof="0">
                          <a:effectLst/>
                        </a:rPr>
                        <a:t>Develop and deliver PL on reading instructional best practices in accordance with </a:t>
                      </a:r>
                      <a:r>
                        <a:rPr lang="en-US" sz="800" b="0" i="0" u="none" strike="noStrike" noProof="0" err="1">
                          <a:effectLst/>
                        </a:rPr>
                        <a:t>ReadyGen</a:t>
                      </a:r>
                      <a:r>
                        <a:rPr lang="en-US" sz="800" b="0" i="0" u="none" strike="noStrike" noProof="0">
                          <a:effectLst/>
                        </a:rPr>
                        <a:t> (i.e., modeling, scaffolding and close reading strategies) </a:t>
                      </a:r>
                      <a:endParaRPr lang="en-US" sz="1100"/>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1000"/>
                        </a:spcAft>
                        <a:buNone/>
                      </a:pPr>
                      <a:r>
                        <a:rPr lang="en-US" sz="800" b="0" i="0" u="none" strike="noStrike" noProof="0">
                          <a:effectLst/>
                        </a:rPr>
                        <a:t>August 2022-October 2022</a:t>
                      </a:r>
                      <a:endParaRPr lang="en-US" sz="1100"/>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1000"/>
                        </a:spcAft>
                        <a:buNone/>
                      </a:pPr>
                      <a:r>
                        <a:rPr lang="en-US" sz="800" b="0" i="0" u="none" strike="noStrike" noProof="0">
                          <a:effectLst/>
                        </a:rPr>
                        <a:t>Look-for tracking sheet;</a:t>
                      </a:r>
                      <a:r>
                        <a:rPr lang="en-US" sz="800" b="1" i="0" u="none" strike="noStrike" noProof="0">
                          <a:effectLst/>
                        </a:rPr>
                        <a:t>,</a:t>
                      </a:r>
                      <a:r>
                        <a:rPr lang="en-US" sz="800" b="0" i="0" u="none" strike="noStrike" noProof="0">
                          <a:effectLst/>
                        </a:rPr>
                        <a:t> PL agendas, sign </a:t>
                      </a:r>
                      <a:r>
                        <a:rPr lang="en-US" sz="800" b="0" i="0" u="none" strike="noStrike" noProof="0">
                          <a:effectLst/>
                          <a:latin typeface="Arial"/>
                        </a:rPr>
                        <a:t>lesson plans, lesson plan feedback, observations </a:t>
                      </a:r>
                      <a:r>
                        <a:rPr lang="en-US" sz="800" b="0" i="0" u="none" strike="noStrike" noProof="0">
                          <a:effectLst/>
                        </a:rPr>
                        <a:t>in sheets </a:t>
                      </a:r>
                      <a:endParaRPr lang="en-US" sz="1100"/>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68815"/>
                  </a:ext>
                </a:extLst>
              </a:tr>
              <a:tr h="255813">
                <a:tc>
                  <a:txBody>
                    <a:bodyPr/>
                    <a:lstStyle/>
                    <a:p>
                      <a:pPr marL="0" marR="0" lvl="0">
                        <a:lnSpc>
                          <a:spcPct val="114999"/>
                        </a:lnSpc>
                        <a:spcBef>
                          <a:spcPts val="0"/>
                        </a:spcBef>
                        <a:spcAft>
                          <a:spcPts val="1000"/>
                        </a:spcAft>
                        <a:buNone/>
                      </a:pPr>
                      <a:r>
                        <a:rPr lang="en-US" sz="800" b="0" i="0" u="none" strike="noStrike" noProof="0">
                          <a:effectLst/>
                        </a:rPr>
                        <a:t>Weekly monitoring of lesson plans coupled with feedback to ensure quality lessons and assessments</a:t>
                      </a:r>
                      <a:endParaRPr lang="en-US" sz="1100"/>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997054"/>
                  </a:ext>
                </a:extLst>
              </a:tr>
              <a:tr h="199242">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722312"/>
                  </a:ext>
                </a:extLst>
              </a:tr>
              <a:tr h="242843">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353945"/>
                  </a:ext>
                </a:extLst>
              </a:tr>
              <a:tr h="360231">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976075"/>
                  </a:ext>
                </a:extLst>
              </a:tr>
              <a:tr h="404501">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dirty="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834405"/>
                  </a:ext>
                </a:extLst>
              </a:tr>
            </a:tbl>
          </a:graphicData>
        </a:graphic>
      </p:graphicFrame>
      <p:sp>
        <p:nvSpPr>
          <p:cNvPr id="5" name="TextBox 4">
            <a:extLst>
              <a:ext uri="{FF2B5EF4-FFF2-40B4-BE49-F238E27FC236}">
                <a16:creationId xmlns:a16="http://schemas.microsoft.com/office/drawing/2014/main" id="{59F82DD9-F9B4-74EC-E31C-7D0A6F05CB31}"/>
              </a:ext>
            </a:extLst>
          </p:cNvPr>
          <p:cNvSpPr txBox="1"/>
          <p:nvPr/>
        </p:nvSpPr>
        <p:spPr>
          <a:xfrm>
            <a:off x="7380293" y="996435"/>
            <a:ext cx="1777766" cy="180369"/>
          </a:xfrm>
          <a:prstGeom prst="rect">
            <a:avLst/>
          </a:prstGeom>
          <a:noFill/>
        </p:spPr>
        <p:txBody>
          <a:bodyPr rot="0" spcFirstLastPara="0" vertOverflow="overflow" horzOverflow="overflow" vert="horz" wrap="square" lIns="42863" tIns="21431" rIns="42863" bIns="21431" numCol="1" spcCol="0" rtlCol="0" fromWordArt="0" anchor="t" anchorCtr="0" forceAA="0" compatLnSpc="1">
            <a:prstTxWarp prst="textNoShape">
              <a:avLst/>
            </a:prstTxWarp>
            <a:spAutoFit/>
          </a:bodyPr>
          <a:lstStyle/>
          <a:p>
            <a:r>
              <a:rPr lang="en-US" sz="891">
                <a:hlinkClick r:id="rId2"/>
              </a:rPr>
              <a:t>Click to see completed Example</a:t>
            </a:r>
            <a:endParaRPr lang="en-US" sz="844"/>
          </a:p>
        </p:txBody>
      </p:sp>
    </p:spTree>
    <p:extLst>
      <p:ext uri="{BB962C8B-B14F-4D97-AF65-F5344CB8AC3E}">
        <p14:creationId xmlns:p14="http://schemas.microsoft.com/office/powerpoint/2010/main" val="138992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9835-B924-06CB-9729-56835190B2B7}"/>
              </a:ext>
            </a:extLst>
          </p:cNvPr>
          <p:cNvSpPr>
            <a:spLocks noGrp="1"/>
          </p:cNvSpPr>
          <p:nvPr>
            <p:ph type="title"/>
          </p:nvPr>
        </p:nvSpPr>
        <p:spPr>
          <a:xfrm>
            <a:off x="3138488" y="1131097"/>
            <a:ext cx="5915025" cy="449059"/>
          </a:xfrm>
        </p:spPr>
        <p:txBody>
          <a:bodyPr>
            <a:normAutofit fontScale="90000"/>
          </a:bodyPr>
          <a:lstStyle/>
          <a:p>
            <a:r>
              <a:rPr lang="en-US"/>
              <a:t>Goal 1: Progress Indicators</a:t>
            </a:r>
          </a:p>
        </p:txBody>
      </p:sp>
      <p:graphicFrame>
        <p:nvGraphicFramePr>
          <p:cNvPr id="4" name="Table 3">
            <a:extLst>
              <a:ext uri="{FF2B5EF4-FFF2-40B4-BE49-F238E27FC236}">
                <a16:creationId xmlns:a16="http://schemas.microsoft.com/office/drawing/2014/main" id="{DB6D9BA5-A922-EB98-6D4C-9358CBDD8466}"/>
              </a:ext>
            </a:extLst>
          </p:cNvPr>
          <p:cNvGraphicFramePr>
            <a:graphicFrameLocks noGrp="1"/>
          </p:cNvGraphicFramePr>
          <p:nvPr>
            <p:extLst>
              <p:ext uri="{D42A27DB-BD31-4B8C-83A1-F6EECF244321}">
                <p14:modId xmlns:p14="http://schemas.microsoft.com/office/powerpoint/2010/main" val="444157852"/>
              </p:ext>
            </p:extLst>
          </p:nvPr>
        </p:nvGraphicFramePr>
        <p:xfrm>
          <a:off x="3138488" y="4255949"/>
          <a:ext cx="8376139" cy="2183697"/>
        </p:xfrm>
        <a:graphic>
          <a:graphicData uri="http://schemas.openxmlformats.org/drawingml/2006/table">
            <a:tbl>
              <a:tblPr bandRow="1"/>
              <a:tblGrid>
                <a:gridCol w="1053091">
                  <a:extLst>
                    <a:ext uri="{9D8B030D-6E8A-4147-A177-3AD203B41FA5}">
                      <a16:colId xmlns:a16="http://schemas.microsoft.com/office/drawing/2014/main" val="219009052"/>
                    </a:ext>
                  </a:extLst>
                </a:gridCol>
                <a:gridCol w="4531978">
                  <a:extLst>
                    <a:ext uri="{9D8B030D-6E8A-4147-A177-3AD203B41FA5}">
                      <a16:colId xmlns:a16="http://schemas.microsoft.com/office/drawing/2014/main" val="4130457223"/>
                    </a:ext>
                  </a:extLst>
                </a:gridCol>
                <a:gridCol w="2791070">
                  <a:extLst>
                    <a:ext uri="{9D8B030D-6E8A-4147-A177-3AD203B41FA5}">
                      <a16:colId xmlns:a16="http://schemas.microsoft.com/office/drawing/2014/main" val="1115302800"/>
                    </a:ext>
                  </a:extLst>
                </a:gridCol>
              </a:tblGrid>
              <a:tr h="0">
                <a:tc>
                  <a:txBody>
                    <a:bodyPr/>
                    <a:lstStyle/>
                    <a:p>
                      <a:pPr marL="0" marR="0" algn="ctr">
                        <a:lnSpc>
                          <a:spcPct val="115000"/>
                        </a:lnSpc>
                        <a:spcBef>
                          <a:spcPts val="0"/>
                        </a:spcBef>
                        <a:spcAft>
                          <a:spcPts val="1000"/>
                        </a:spcAft>
                      </a:pPr>
                      <a:r>
                        <a:rPr lang="en-US" sz="1100" b="1">
                          <a:solidFill>
                            <a:srgbClr val="000000"/>
                          </a:solidFill>
                          <a:effectLst/>
                          <a:latin typeface="Calibri"/>
                          <a:ea typeface="Calibri" panose="020F0502020204030204" pitchFamily="34" charset="0"/>
                        </a:rPr>
                        <a:t>Indicator Date</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a:ea typeface="Calibri" panose="020F0502020204030204" pitchFamily="34" charset="0"/>
                        </a:rPr>
                        <a:t>Link Evidence/artifacts to Determine Progress Toward Achieving Desired Outcome</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a:ea typeface="Calibri" panose="020F0502020204030204" pitchFamily="34" charset="0"/>
                        </a:rPr>
                        <a:t>Potential Adjustments</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extLst>
                  <a:ext uri="{0D108BD9-81ED-4DB2-BD59-A6C34878D82A}">
                    <a16:rowId xmlns:a16="http://schemas.microsoft.com/office/drawing/2014/main" val="3820243606"/>
                  </a:ext>
                </a:extLst>
              </a:tr>
              <a:tr h="383342">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1000"/>
                        </a:spcAft>
                        <a:buNone/>
                      </a:pPr>
                      <a:r>
                        <a:rPr lang="en-US" sz="1100" b="0" i="0" u="none" strike="noStrike" noProof="0">
                          <a:effectLst/>
                        </a:rPr>
                        <a:t>Formative Assessment Analysis (ReadyGen, IReady, Exit Tickets, Write Score, etc.) </a:t>
                      </a:r>
                      <a:endParaRPr lang="en-US" sz="1100"/>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671398"/>
                  </a:ext>
                </a:extLst>
              </a:tr>
              <a:tr h="478013">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1000"/>
                        </a:spcAft>
                        <a:buNone/>
                      </a:pPr>
                      <a:r>
                        <a:rPr lang="en-US" sz="1100" b="0" i="0" u="none" strike="noStrike" noProof="0">
                          <a:effectLst/>
                        </a:rPr>
                        <a:t>Observation Feedback and Walkthroughs </a:t>
                      </a:r>
                      <a:endParaRPr lang="en-US" sz="1100"/>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72633"/>
                  </a:ext>
                </a:extLst>
              </a:tr>
              <a:tr h="321469">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rPr>
                        <a:t>MAP Assessment</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976631"/>
                  </a:ext>
                </a:extLst>
              </a:tr>
              <a:tr h="201116">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549452"/>
                  </a:ext>
                </a:extLst>
              </a:tr>
              <a:tr h="201116">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460141"/>
                  </a:ext>
                </a:extLst>
              </a:tr>
              <a:tr h="201116">
                <a:tc>
                  <a:txBody>
                    <a:bodyPr/>
                    <a:lstStyle/>
                    <a:p>
                      <a:pPr marL="0" marR="0">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836499"/>
                  </a:ext>
                </a:extLst>
              </a:tr>
            </a:tbl>
          </a:graphicData>
        </a:graphic>
      </p:graphicFrame>
      <p:sp>
        <p:nvSpPr>
          <p:cNvPr id="5" name="Rectangle 1">
            <a:extLst>
              <a:ext uri="{FF2B5EF4-FFF2-40B4-BE49-F238E27FC236}">
                <a16:creationId xmlns:a16="http://schemas.microsoft.com/office/drawing/2014/main" id="{5D90F85F-801A-FEB4-D7DE-3C7BDD043E5A}"/>
              </a:ext>
            </a:extLst>
          </p:cNvPr>
          <p:cNvSpPr>
            <a:spLocks noChangeArrowheads="1"/>
          </p:cNvSpPr>
          <p:nvPr/>
        </p:nvSpPr>
        <p:spPr bwMode="auto">
          <a:xfrm>
            <a:off x="4676180" y="3377383"/>
            <a:ext cx="86628" cy="1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63" tIns="21431" rIns="42863" bIns="21431" numCol="1" anchor="ctr" anchorCtr="0" compatLnSpc="1">
            <a:prstTxWarp prst="textNoShape">
              <a:avLst/>
            </a:prstTxWarp>
            <a:spAutoFit/>
          </a:bodyPr>
          <a:lstStyle/>
          <a:p>
            <a:endParaRPr lang="en-US" sz="844"/>
          </a:p>
        </p:txBody>
      </p:sp>
      <p:sp>
        <p:nvSpPr>
          <p:cNvPr id="6" name="TextBox 5">
            <a:extLst>
              <a:ext uri="{FF2B5EF4-FFF2-40B4-BE49-F238E27FC236}">
                <a16:creationId xmlns:a16="http://schemas.microsoft.com/office/drawing/2014/main" id="{FF9B05FD-8133-7F2E-DA61-46199E737D6A}"/>
              </a:ext>
            </a:extLst>
          </p:cNvPr>
          <p:cNvSpPr txBox="1"/>
          <p:nvPr/>
        </p:nvSpPr>
        <p:spPr>
          <a:xfrm>
            <a:off x="7380293" y="996435"/>
            <a:ext cx="1777766" cy="180369"/>
          </a:xfrm>
          <a:prstGeom prst="rect">
            <a:avLst/>
          </a:prstGeom>
          <a:noFill/>
        </p:spPr>
        <p:txBody>
          <a:bodyPr rot="0" spcFirstLastPara="0" vertOverflow="overflow" horzOverflow="overflow" vert="horz" wrap="square" lIns="42863" tIns="21431" rIns="42863" bIns="21431" numCol="1" spcCol="0" rtlCol="0" fromWordArt="0" anchor="t" anchorCtr="0" forceAA="0" compatLnSpc="1">
            <a:prstTxWarp prst="textNoShape">
              <a:avLst/>
            </a:prstTxWarp>
            <a:spAutoFit/>
          </a:bodyPr>
          <a:lstStyle/>
          <a:p>
            <a:r>
              <a:rPr lang="en-US" sz="891">
                <a:hlinkClick r:id="rId2"/>
              </a:rPr>
              <a:t>Click to see completed Example</a:t>
            </a:r>
            <a:endParaRPr lang="en-US" sz="844"/>
          </a:p>
        </p:txBody>
      </p:sp>
    </p:spTree>
    <p:extLst>
      <p:ext uri="{BB962C8B-B14F-4D97-AF65-F5344CB8AC3E}">
        <p14:creationId xmlns:p14="http://schemas.microsoft.com/office/powerpoint/2010/main" val="106173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1F3C-EB64-0CFA-C7C6-93921D40EBFB}"/>
              </a:ext>
            </a:extLst>
          </p:cNvPr>
          <p:cNvSpPr>
            <a:spLocks noGrp="1"/>
          </p:cNvSpPr>
          <p:nvPr>
            <p:ph type="title"/>
          </p:nvPr>
        </p:nvSpPr>
        <p:spPr>
          <a:xfrm>
            <a:off x="3138488" y="1131097"/>
            <a:ext cx="5915025" cy="455457"/>
          </a:xfrm>
        </p:spPr>
        <p:txBody>
          <a:bodyPr>
            <a:normAutofit fontScale="90000"/>
          </a:bodyPr>
          <a:lstStyle/>
          <a:p>
            <a:r>
              <a:rPr lang="en-US"/>
              <a:t>Goal 2: Action Steps</a:t>
            </a:r>
          </a:p>
        </p:txBody>
      </p:sp>
      <p:graphicFrame>
        <p:nvGraphicFramePr>
          <p:cNvPr id="4" name="Table 3">
            <a:extLst>
              <a:ext uri="{FF2B5EF4-FFF2-40B4-BE49-F238E27FC236}">
                <a16:creationId xmlns:a16="http://schemas.microsoft.com/office/drawing/2014/main" id="{C66CBBC3-D1D7-24CD-C3A0-BA8FB8DB05A3}"/>
              </a:ext>
            </a:extLst>
          </p:cNvPr>
          <p:cNvGraphicFramePr>
            <a:graphicFrameLocks noGrp="1"/>
          </p:cNvGraphicFramePr>
          <p:nvPr>
            <p:extLst>
              <p:ext uri="{D42A27DB-BD31-4B8C-83A1-F6EECF244321}">
                <p14:modId xmlns:p14="http://schemas.microsoft.com/office/powerpoint/2010/main" val="286177162"/>
              </p:ext>
            </p:extLst>
          </p:nvPr>
        </p:nvGraphicFramePr>
        <p:xfrm>
          <a:off x="2676801" y="2656757"/>
          <a:ext cx="8751277" cy="4029572"/>
        </p:xfrm>
        <a:graphic>
          <a:graphicData uri="http://schemas.openxmlformats.org/drawingml/2006/table">
            <a:tbl>
              <a:tblPr bandRow="1"/>
              <a:tblGrid>
                <a:gridCol w="3334443">
                  <a:extLst>
                    <a:ext uri="{9D8B030D-6E8A-4147-A177-3AD203B41FA5}">
                      <a16:colId xmlns:a16="http://schemas.microsoft.com/office/drawing/2014/main" val="3918716968"/>
                    </a:ext>
                  </a:extLst>
                </a:gridCol>
                <a:gridCol w="826415">
                  <a:extLst>
                    <a:ext uri="{9D8B030D-6E8A-4147-A177-3AD203B41FA5}">
                      <a16:colId xmlns:a16="http://schemas.microsoft.com/office/drawing/2014/main" val="52967161"/>
                    </a:ext>
                  </a:extLst>
                </a:gridCol>
                <a:gridCol w="823799">
                  <a:extLst>
                    <a:ext uri="{9D8B030D-6E8A-4147-A177-3AD203B41FA5}">
                      <a16:colId xmlns:a16="http://schemas.microsoft.com/office/drawing/2014/main" val="758527284"/>
                    </a:ext>
                  </a:extLst>
                </a:gridCol>
                <a:gridCol w="1255540">
                  <a:extLst>
                    <a:ext uri="{9D8B030D-6E8A-4147-A177-3AD203B41FA5}">
                      <a16:colId xmlns:a16="http://schemas.microsoft.com/office/drawing/2014/main" val="654782817"/>
                    </a:ext>
                  </a:extLst>
                </a:gridCol>
                <a:gridCol w="1255540">
                  <a:extLst>
                    <a:ext uri="{9D8B030D-6E8A-4147-A177-3AD203B41FA5}">
                      <a16:colId xmlns:a16="http://schemas.microsoft.com/office/drawing/2014/main" val="3613177281"/>
                    </a:ext>
                  </a:extLst>
                </a:gridCol>
                <a:gridCol w="1255540">
                  <a:extLst>
                    <a:ext uri="{9D8B030D-6E8A-4147-A177-3AD203B41FA5}">
                      <a16:colId xmlns:a16="http://schemas.microsoft.com/office/drawing/2014/main" val="3540880194"/>
                    </a:ext>
                  </a:extLst>
                </a:gridCol>
              </a:tblGrid>
              <a:tr h="453659">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Critical Action to Address Root Cause &amp; Achieve Desired Outcome</a:t>
                      </a: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Person Completing Action</a:t>
                      </a: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Timeline</a:t>
                      </a:r>
                    </a:p>
                    <a:p>
                      <a:pPr marL="0" marR="0" lvl="0" indent="0" algn="ctr" defTabSz="914400" rtl="0" eaLnBrk="1" fontAlgn="auto" latinLnBrk="0" hangingPunct="1">
                        <a:lnSpc>
                          <a:spcPct val="115000"/>
                        </a:lnSpc>
                        <a:spcBef>
                          <a:spcPts val="0"/>
                        </a:spcBef>
                        <a:spcAft>
                          <a:spcPts val="1000"/>
                        </a:spcAft>
                        <a:buClrTx/>
                        <a:buSzTx/>
                        <a:buFontTx/>
                        <a:buNone/>
                        <a:tabLst/>
                        <a:defRPr/>
                      </a:pPr>
                      <a:r>
                        <a:rPr lang="en-US" sz="800">
                          <a:effectLst/>
                          <a:latin typeface="+mn-lt"/>
                          <a:ea typeface="Calibri" panose="020F0502020204030204" pitchFamily="34" charset="0"/>
                        </a:rPr>
                        <a:t>Be sure to include actions to be complete within first 30, 60, and 90 days</a:t>
                      </a:r>
                    </a:p>
                    <a:p>
                      <a:pPr marL="0" marR="0" algn="ctr">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Resources Needed / Source</a:t>
                      </a:r>
                    </a:p>
                    <a:p>
                      <a:pPr marL="0" marR="0" algn="ctr">
                        <a:lnSpc>
                          <a:spcPct val="115000"/>
                        </a:lnSpc>
                        <a:spcBef>
                          <a:spcPts val="0"/>
                        </a:spcBef>
                        <a:spcAft>
                          <a:spcPts val="1000"/>
                        </a:spcAft>
                      </a:pPr>
                      <a:r>
                        <a:rPr lang="en-US" sz="800" b="0">
                          <a:solidFill>
                            <a:srgbClr val="000000"/>
                          </a:solidFill>
                          <a:effectLst/>
                          <a:latin typeface="Calibri"/>
                          <a:ea typeface="Calibri" panose="020F0502020204030204" pitchFamily="34" charset="0"/>
                        </a:rPr>
                        <a:t>Also, identify district support</a:t>
                      </a:r>
                      <a:endParaRPr lang="en-US" sz="800" b="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spcBef>
                          <a:spcPts val="0"/>
                        </a:spcBef>
                        <a:spcAft>
                          <a:spcPts val="0"/>
                        </a:spcAft>
                      </a:pPr>
                      <a:r>
                        <a:rPr lang="en-US" sz="500" b="1">
                          <a:solidFill>
                            <a:schemeClr val="tx1"/>
                          </a:solidFill>
                          <a:effectLst/>
                          <a:latin typeface="Helvetica LT Std"/>
                          <a:ea typeface="Calibri" panose="020F0502020204030204" pitchFamily="34" charset="0"/>
                          <a:cs typeface="Calibri"/>
                        </a:rPr>
                        <a:t>Implementation Measurable Goal</a:t>
                      </a:r>
                    </a:p>
                    <a:p>
                      <a:pPr marL="0" marR="0" algn="ctr">
                        <a:spcBef>
                          <a:spcPts val="0"/>
                        </a:spcBef>
                        <a:spcAft>
                          <a:spcPts val="0"/>
                        </a:spcAft>
                      </a:pPr>
                      <a:r>
                        <a:rPr lang="en-US" sz="800">
                          <a:solidFill>
                            <a:schemeClr val="tx1"/>
                          </a:solidFill>
                          <a:effectLst/>
                          <a:latin typeface="+mn-lt"/>
                          <a:ea typeface="Calibri" panose="020F0502020204030204" pitchFamily="34" charset="0"/>
                          <a:cs typeface="Calibri"/>
                        </a:rPr>
                        <a:t>Establish measurable outcomes for monitoring implementation of action steps. What data will be used to evaluate the progress of implementation of this action step, and how will it be quantified? What measurable goal will be established to show implementation?</a:t>
                      </a:r>
                    </a:p>
                    <a:p>
                      <a:pPr marL="0" marR="0" algn="ctr">
                        <a:spcBef>
                          <a:spcPts val="0"/>
                        </a:spcBef>
                        <a:spcAft>
                          <a:spcPts val="0"/>
                        </a:spcAft>
                      </a:pPr>
                      <a:endParaRPr lang="en-US" sz="800">
                        <a:solidFill>
                          <a:schemeClr val="tx1"/>
                        </a:solidFill>
                        <a:effectLst/>
                        <a:latin typeface="Calibri"/>
                        <a:ea typeface="Calibri" panose="020F0502020204030204" pitchFamily="34" charset="0"/>
                        <a:cs typeface="Calibri"/>
                      </a:endParaRPr>
                    </a:p>
                  </a:txBody>
                  <a:tcPr marL="42209" marR="42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spcBef>
                          <a:spcPts val="0"/>
                        </a:spcBef>
                        <a:spcAft>
                          <a:spcPts val="0"/>
                        </a:spcAft>
                      </a:pPr>
                      <a:r>
                        <a:rPr lang="en-US" sz="500" b="1">
                          <a:solidFill>
                            <a:schemeClr val="tx1"/>
                          </a:solidFill>
                          <a:effectLst/>
                          <a:latin typeface="Helvetica LT Std"/>
                          <a:ea typeface="Calibri" panose="020F0502020204030204" pitchFamily="34" charset="0"/>
                          <a:cs typeface="Calibri"/>
                        </a:rPr>
                        <a:t>Student Progress Measurable Goal</a:t>
                      </a:r>
                    </a:p>
                    <a:p>
                      <a:pPr marL="0" marR="0" algn="ctr">
                        <a:spcBef>
                          <a:spcPts val="0"/>
                        </a:spcBef>
                        <a:spcAft>
                          <a:spcPts val="0"/>
                        </a:spcAft>
                      </a:pPr>
                      <a:r>
                        <a:rPr lang="en-US" sz="800" b="0">
                          <a:solidFill>
                            <a:schemeClr val="tx1"/>
                          </a:solidFill>
                          <a:effectLst/>
                          <a:latin typeface="+mn-lt"/>
                          <a:ea typeface="Calibri" panose="020F0502020204030204" pitchFamily="34" charset="0"/>
                          <a:cs typeface="Calibri"/>
                        </a:rPr>
                        <a:t>What data will be used to evaluate the impact of this action step on student performance, and how will it be quantified? What measurable goal will be established to show impact on students and teachers?</a:t>
                      </a:r>
                    </a:p>
                    <a:p>
                      <a:pPr marL="0" marR="0" algn="ctr">
                        <a:spcBef>
                          <a:spcPts val="0"/>
                        </a:spcBef>
                        <a:spcAft>
                          <a:spcPts val="0"/>
                        </a:spcAft>
                      </a:pPr>
                      <a:endParaRPr lang="en-US" sz="800" b="0">
                        <a:solidFill>
                          <a:schemeClr val="tx1"/>
                        </a:solidFill>
                        <a:effectLst/>
                        <a:latin typeface="Calibri"/>
                        <a:ea typeface="Calibri" panose="020F0502020204030204" pitchFamily="34" charset="0"/>
                        <a:cs typeface="Calibri"/>
                      </a:endParaRPr>
                    </a:p>
                  </a:txBody>
                  <a:tcPr marL="42209" marR="42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extLst>
                  <a:ext uri="{0D108BD9-81ED-4DB2-BD59-A6C34878D82A}">
                    <a16:rowId xmlns:a16="http://schemas.microsoft.com/office/drawing/2014/main" val="2609094265"/>
                  </a:ext>
                </a:extLst>
              </a:tr>
              <a:tr h="621930">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368199"/>
                  </a:ext>
                </a:extLst>
              </a:tr>
              <a:tr h="283852">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68815"/>
                  </a:ext>
                </a:extLst>
              </a:tr>
              <a:tr h="255813">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997054"/>
                  </a:ext>
                </a:extLst>
              </a:tr>
              <a:tr h="199242">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722312"/>
                  </a:ext>
                </a:extLst>
              </a:tr>
              <a:tr h="242843">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353945"/>
                  </a:ext>
                </a:extLst>
              </a:tr>
              <a:tr h="360231">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976075"/>
                  </a:ext>
                </a:extLst>
              </a:tr>
              <a:tr h="404501">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dirty="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834405"/>
                  </a:ext>
                </a:extLst>
              </a:tr>
            </a:tbl>
          </a:graphicData>
        </a:graphic>
      </p:graphicFrame>
      <p:sp>
        <p:nvSpPr>
          <p:cNvPr id="5" name="TextBox 4">
            <a:extLst>
              <a:ext uri="{FF2B5EF4-FFF2-40B4-BE49-F238E27FC236}">
                <a16:creationId xmlns:a16="http://schemas.microsoft.com/office/drawing/2014/main" id="{59F82DD9-F9B4-74EC-E31C-7D0A6F05CB31}"/>
              </a:ext>
            </a:extLst>
          </p:cNvPr>
          <p:cNvSpPr txBox="1"/>
          <p:nvPr/>
        </p:nvSpPr>
        <p:spPr>
          <a:xfrm>
            <a:off x="7380293" y="996435"/>
            <a:ext cx="1777766" cy="180369"/>
          </a:xfrm>
          <a:prstGeom prst="rect">
            <a:avLst/>
          </a:prstGeom>
          <a:noFill/>
        </p:spPr>
        <p:txBody>
          <a:bodyPr rot="0" spcFirstLastPara="0" vertOverflow="overflow" horzOverflow="overflow" vert="horz" wrap="square" lIns="42863" tIns="21431" rIns="42863" bIns="21431" numCol="1" spcCol="0" rtlCol="0" fromWordArt="0" anchor="t" anchorCtr="0" forceAA="0" compatLnSpc="1">
            <a:prstTxWarp prst="textNoShape">
              <a:avLst/>
            </a:prstTxWarp>
            <a:spAutoFit/>
          </a:bodyPr>
          <a:lstStyle/>
          <a:p>
            <a:r>
              <a:rPr lang="en-US" sz="891">
                <a:hlinkClick r:id="rId2"/>
              </a:rPr>
              <a:t>Click to see completed Example</a:t>
            </a:r>
            <a:endParaRPr lang="en-US" sz="844"/>
          </a:p>
        </p:txBody>
      </p:sp>
    </p:spTree>
    <p:extLst>
      <p:ext uri="{BB962C8B-B14F-4D97-AF65-F5344CB8AC3E}">
        <p14:creationId xmlns:p14="http://schemas.microsoft.com/office/powerpoint/2010/main" val="222647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9835-B924-06CB-9729-56835190B2B7}"/>
              </a:ext>
            </a:extLst>
          </p:cNvPr>
          <p:cNvSpPr>
            <a:spLocks noGrp="1"/>
          </p:cNvSpPr>
          <p:nvPr>
            <p:ph type="title"/>
          </p:nvPr>
        </p:nvSpPr>
        <p:spPr>
          <a:xfrm>
            <a:off x="3138488" y="1131097"/>
            <a:ext cx="5915025" cy="449059"/>
          </a:xfrm>
        </p:spPr>
        <p:txBody>
          <a:bodyPr>
            <a:normAutofit fontScale="90000"/>
          </a:bodyPr>
          <a:lstStyle/>
          <a:p>
            <a:r>
              <a:rPr lang="en-US"/>
              <a:t>Goal 2: Progress Indicators</a:t>
            </a:r>
          </a:p>
        </p:txBody>
      </p:sp>
      <p:graphicFrame>
        <p:nvGraphicFramePr>
          <p:cNvPr id="4" name="Table 3">
            <a:extLst>
              <a:ext uri="{FF2B5EF4-FFF2-40B4-BE49-F238E27FC236}">
                <a16:creationId xmlns:a16="http://schemas.microsoft.com/office/drawing/2014/main" id="{DB6D9BA5-A922-EB98-6D4C-9358CBDD8466}"/>
              </a:ext>
            </a:extLst>
          </p:cNvPr>
          <p:cNvGraphicFramePr>
            <a:graphicFrameLocks noGrp="1"/>
          </p:cNvGraphicFramePr>
          <p:nvPr>
            <p:extLst>
              <p:ext uri="{D42A27DB-BD31-4B8C-83A1-F6EECF244321}">
                <p14:modId xmlns:p14="http://schemas.microsoft.com/office/powerpoint/2010/main" val="2487503365"/>
              </p:ext>
            </p:extLst>
          </p:nvPr>
        </p:nvGraphicFramePr>
        <p:xfrm>
          <a:off x="3437937" y="4195915"/>
          <a:ext cx="8376139" cy="2055480"/>
        </p:xfrm>
        <a:graphic>
          <a:graphicData uri="http://schemas.openxmlformats.org/drawingml/2006/table">
            <a:tbl>
              <a:tblPr bandRow="1"/>
              <a:tblGrid>
                <a:gridCol w="1053091">
                  <a:extLst>
                    <a:ext uri="{9D8B030D-6E8A-4147-A177-3AD203B41FA5}">
                      <a16:colId xmlns:a16="http://schemas.microsoft.com/office/drawing/2014/main" val="219009052"/>
                    </a:ext>
                  </a:extLst>
                </a:gridCol>
                <a:gridCol w="4531978">
                  <a:extLst>
                    <a:ext uri="{9D8B030D-6E8A-4147-A177-3AD203B41FA5}">
                      <a16:colId xmlns:a16="http://schemas.microsoft.com/office/drawing/2014/main" val="4130457223"/>
                    </a:ext>
                  </a:extLst>
                </a:gridCol>
                <a:gridCol w="2791070">
                  <a:extLst>
                    <a:ext uri="{9D8B030D-6E8A-4147-A177-3AD203B41FA5}">
                      <a16:colId xmlns:a16="http://schemas.microsoft.com/office/drawing/2014/main" val="1115302800"/>
                    </a:ext>
                  </a:extLst>
                </a:gridCol>
              </a:tblGrid>
              <a:tr h="0">
                <a:tc>
                  <a:txBody>
                    <a:bodyPr/>
                    <a:lstStyle/>
                    <a:p>
                      <a:pPr marL="0" marR="0" algn="ctr">
                        <a:lnSpc>
                          <a:spcPct val="115000"/>
                        </a:lnSpc>
                        <a:spcBef>
                          <a:spcPts val="0"/>
                        </a:spcBef>
                        <a:spcAft>
                          <a:spcPts val="1000"/>
                        </a:spcAft>
                      </a:pPr>
                      <a:r>
                        <a:rPr lang="en-US" sz="1100" b="1">
                          <a:solidFill>
                            <a:srgbClr val="000000"/>
                          </a:solidFill>
                          <a:effectLst/>
                          <a:latin typeface="Calibri"/>
                          <a:ea typeface="Calibri" panose="020F0502020204030204" pitchFamily="34" charset="0"/>
                        </a:rPr>
                        <a:t>Indicator Date</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a:ea typeface="Calibri" panose="020F0502020204030204" pitchFamily="34" charset="0"/>
                        </a:rPr>
                        <a:t>Link Evidence/artifacts to Determine Progress Toward Achieving Desired Outcome</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a:ea typeface="Calibri" panose="020F0502020204030204" pitchFamily="34" charset="0"/>
                        </a:rPr>
                        <a:t>Potential Adjustments</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extLst>
                  <a:ext uri="{0D108BD9-81ED-4DB2-BD59-A6C34878D82A}">
                    <a16:rowId xmlns:a16="http://schemas.microsoft.com/office/drawing/2014/main" val="3820243606"/>
                  </a:ext>
                </a:extLst>
              </a:tr>
              <a:tr h="255125">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671398"/>
                  </a:ext>
                </a:extLst>
              </a:tr>
              <a:tr h="478013">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72633"/>
                  </a:ext>
                </a:extLst>
              </a:tr>
              <a:tr h="321469">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976631"/>
                  </a:ext>
                </a:extLst>
              </a:tr>
              <a:tr h="201116">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549452"/>
                  </a:ext>
                </a:extLst>
              </a:tr>
              <a:tr h="201116">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460141"/>
                  </a:ext>
                </a:extLst>
              </a:tr>
              <a:tr h="201116">
                <a:tc>
                  <a:txBody>
                    <a:bodyPr/>
                    <a:lstStyle/>
                    <a:p>
                      <a:pPr marL="0" marR="0">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836499"/>
                  </a:ext>
                </a:extLst>
              </a:tr>
            </a:tbl>
          </a:graphicData>
        </a:graphic>
      </p:graphicFrame>
      <p:sp>
        <p:nvSpPr>
          <p:cNvPr id="5" name="Rectangle 1">
            <a:extLst>
              <a:ext uri="{FF2B5EF4-FFF2-40B4-BE49-F238E27FC236}">
                <a16:creationId xmlns:a16="http://schemas.microsoft.com/office/drawing/2014/main" id="{5D90F85F-801A-FEB4-D7DE-3C7BDD043E5A}"/>
              </a:ext>
            </a:extLst>
          </p:cNvPr>
          <p:cNvSpPr>
            <a:spLocks noChangeArrowheads="1"/>
          </p:cNvSpPr>
          <p:nvPr/>
        </p:nvSpPr>
        <p:spPr bwMode="auto">
          <a:xfrm>
            <a:off x="4676180" y="3377383"/>
            <a:ext cx="86628" cy="1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63" tIns="21431" rIns="42863" bIns="21431" numCol="1" anchor="ctr" anchorCtr="0" compatLnSpc="1">
            <a:prstTxWarp prst="textNoShape">
              <a:avLst/>
            </a:prstTxWarp>
            <a:spAutoFit/>
          </a:bodyPr>
          <a:lstStyle/>
          <a:p>
            <a:endParaRPr lang="en-US" sz="844"/>
          </a:p>
        </p:txBody>
      </p:sp>
      <p:sp>
        <p:nvSpPr>
          <p:cNvPr id="6" name="TextBox 5">
            <a:extLst>
              <a:ext uri="{FF2B5EF4-FFF2-40B4-BE49-F238E27FC236}">
                <a16:creationId xmlns:a16="http://schemas.microsoft.com/office/drawing/2014/main" id="{FF9B05FD-8133-7F2E-DA61-46199E737D6A}"/>
              </a:ext>
            </a:extLst>
          </p:cNvPr>
          <p:cNvSpPr txBox="1"/>
          <p:nvPr/>
        </p:nvSpPr>
        <p:spPr>
          <a:xfrm>
            <a:off x="7380293" y="996435"/>
            <a:ext cx="1777766" cy="180369"/>
          </a:xfrm>
          <a:prstGeom prst="rect">
            <a:avLst/>
          </a:prstGeom>
          <a:noFill/>
        </p:spPr>
        <p:txBody>
          <a:bodyPr rot="0" spcFirstLastPara="0" vertOverflow="overflow" horzOverflow="overflow" vert="horz" wrap="square" lIns="42863" tIns="21431" rIns="42863" bIns="21431" numCol="1" spcCol="0" rtlCol="0" fromWordArt="0" anchor="t" anchorCtr="0" forceAA="0" compatLnSpc="1">
            <a:prstTxWarp prst="textNoShape">
              <a:avLst/>
            </a:prstTxWarp>
            <a:spAutoFit/>
          </a:bodyPr>
          <a:lstStyle/>
          <a:p>
            <a:r>
              <a:rPr lang="en-US" sz="891">
                <a:hlinkClick r:id="rId2"/>
              </a:rPr>
              <a:t>Click to see completed Example</a:t>
            </a:r>
            <a:endParaRPr lang="en-US" sz="844"/>
          </a:p>
        </p:txBody>
      </p:sp>
    </p:spTree>
    <p:extLst>
      <p:ext uri="{BB962C8B-B14F-4D97-AF65-F5344CB8AC3E}">
        <p14:creationId xmlns:p14="http://schemas.microsoft.com/office/powerpoint/2010/main" val="273276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1F3C-EB64-0CFA-C7C6-93921D40EBFB}"/>
              </a:ext>
            </a:extLst>
          </p:cNvPr>
          <p:cNvSpPr>
            <a:spLocks noGrp="1"/>
          </p:cNvSpPr>
          <p:nvPr>
            <p:ph type="title"/>
          </p:nvPr>
        </p:nvSpPr>
        <p:spPr>
          <a:xfrm>
            <a:off x="3138488" y="1131097"/>
            <a:ext cx="5915025" cy="455457"/>
          </a:xfrm>
        </p:spPr>
        <p:txBody>
          <a:bodyPr>
            <a:normAutofit fontScale="90000"/>
          </a:bodyPr>
          <a:lstStyle/>
          <a:p>
            <a:r>
              <a:rPr lang="en-US"/>
              <a:t>Goal 3: Action Steps</a:t>
            </a:r>
          </a:p>
        </p:txBody>
      </p:sp>
      <p:graphicFrame>
        <p:nvGraphicFramePr>
          <p:cNvPr id="4" name="Table 3">
            <a:extLst>
              <a:ext uri="{FF2B5EF4-FFF2-40B4-BE49-F238E27FC236}">
                <a16:creationId xmlns:a16="http://schemas.microsoft.com/office/drawing/2014/main" id="{C66CBBC3-D1D7-24CD-C3A0-BA8FB8DB05A3}"/>
              </a:ext>
            </a:extLst>
          </p:cNvPr>
          <p:cNvGraphicFramePr>
            <a:graphicFrameLocks noGrp="1"/>
          </p:cNvGraphicFramePr>
          <p:nvPr>
            <p:extLst>
              <p:ext uri="{D42A27DB-BD31-4B8C-83A1-F6EECF244321}">
                <p14:modId xmlns:p14="http://schemas.microsoft.com/office/powerpoint/2010/main" val="2987414804"/>
              </p:ext>
            </p:extLst>
          </p:nvPr>
        </p:nvGraphicFramePr>
        <p:xfrm>
          <a:off x="2541889" y="2828428"/>
          <a:ext cx="8751277" cy="4029572"/>
        </p:xfrm>
        <a:graphic>
          <a:graphicData uri="http://schemas.openxmlformats.org/drawingml/2006/table">
            <a:tbl>
              <a:tblPr bandRow="1"/>
              <a:tblGrid>
                <a:gridCol w="3334443">
                  <a:extLst>
                    <a:ext uri="{9D8B030D-6E8A-4147-A177-3AD203B41FA5}">
                      <a16:colId xmlns:a16="http://schemas.microsoft.com/office/drawing/2014/main" val="3918716968"/>
                    </a:ext>
                  </a:extLst>
                </a:gridCol>
                <a:gridCol w="826415">
                  <a:extLst>
                    <a:ext uri="{9D8B030D-6E8A-4147-A177-3AD203B41FA5}">
                      <a16:colId xmlns:a16="http://schemas.microsoft.com/office/drawing/2014/main" val="52967161"/>
                    </a:ext>
                  </a:extLst>
                </a:gridCol>
                <a:gridCol w="823799">
                  <a:extLst>
                    <a:ext uri="{9D8B030D-6E8A-4147-A177-3AD203B41FA5}">
                      <a16:colId xmlns:a16="http://schemas.microsoft.com/office/drawing/2014/main" val="758527284"/>
                    </a:ext>
                  </a:extLst>
                </a:gridCol>
                <a:gridCol w="1255540">
                  <a:extLst>
                    <a:ext uri="{9D8B030D-6E8A-4147-A177-3AD203B41FA5}">
                      <a16:colId xmlns:a16="http://schemas.microsoft.com/office/drawing/2014/main" val="654782817"/>
                    </a:ext>
                  </a:extLst>
                </a:gridCol>
                <a:gridCol w="1255540">
                  <a:extLst>
                    <a:ext uri="{9D8B030D-6E8A-4147-A177-3AD203B41FA5}">
                      <a16:colId xmlns:a16="http://schemas.microsoft.com/office/drawing/2014/main" val="3613177281"/>
                    </a:ext>
                  </a:extLst>
                </a:gridCol>
                <a:gridCol w="1255540">
                  <a:extLst>
                    <a:ext uri="{9D8B030D-6E8A-4147-A177-3AD203B41FA5}">
                      <a16:colId xmlns:a16="http://schemas.microsoft.com/office/drawing/2014/main" val="3540880194"/>
                    </a:ext>
                  </a:extLst>
                </a:gridCol>
              </a:tblGrid>
              <a:tr h="1083246">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Critical Action to Address Root Cause &amp; Achieve Desired Outcome</a:t>
                      </a: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Person Completing Action</a:t>
                      </a: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Timeline</a:t>
                      </a:r>
                    </a:p>
                    <a:p>
                      <a:pPr marL="0" marR="0" lvl="0" indent="0" algn="ctr" defTabSz="914400" rtl="0" eaLnBrk="1" fontAlgn="auto" latinLnBrk="0" hangingPunct="1">
                        <a:lnSpc>
                          <a:spcPct val="115000"/>
                        </a:lnSpc>
                        <a:spcBef>
                          <a:spcPts val="0"/>
                        </a:spcBef>
                        <a:spcAft>
                          <a:spcPts val="1000"/>
                        </a:spcAft>
                        <a:buClrTx/>
                        <a:buSzTx/>
                        <a:buFontTx/>
                        <a:buNone/>
                        <a:tabLst/>
                        <a:defRPr/>
                      </a:pPr>
                      <a:r>
                        <a:rPr lang="en-US" sz="800">
                          <a:effectLst/>
                          <a:latin typeface="+mn-lt"/>
                          <a:ea typeface="Calibri" panose="020F0502020204030204" pitchFamily="34" charset="0"/>
                        </a:rPr>
                        <a:t>Be sure to include actions to be complete within first 30, 60, and 90 days</a:t>
                      </a:r>
                    </a:p>
                    <a:p>
                      <a:pPr marL="0" marR="0" algn="ctr">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800" b="1">
                          <a:solidFill>
                            <a:srgbClr val="000000"/>
                          </a:solidFill>
                          <a:effectLst/>
                          <a:latin typeface="Calibri"/>
                          <a:ea typeface="Calibri" panose="020F0502020204030204" pitchFamily="34" charset="0"/>
                        </a:rPr>
                        <a:t>Resources Needed / Source</a:t>
                      </a:r>
                    </a:p>
                    <a:p>
                      <a:pPr marL="0" marR="0" algn="ctr">
                        <a:lnSpc>
                          <a:spcPct val="115000"/>
                        </a:lnSpc>
                        <a:spcBef>
                          <a:spcPts val="0"/>
                        </a:spcBef>
                        <a:spcAft>
                          <a:spcPts val="1000"/>
                        </a:spcAft>
                      </a:pPr>
                      <a:r>
                        <a:rPr lang="en-US" sz="800" b="0">
                          <a:solidFill>
                            <a:srgbClr val="000000"/>
                          </a:solidFill>
                          <a:effectLst/>
                          <a:latin typeface="Calibri"/>
                          <a:ea typeface="Calibri" panose="020F0502020204030204" pitchFamily="34" charset="0"/>
                        </a:rPr>
                        <a:t>Also, identify district support</a:t>
                      </a:r>
                      <a:endParaRPr lang="en-US" sz="800" b="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spcBef>
                          <a:spcPts val="0"/>
                        </a:spcBef>
                        <a:spcAft>
                          <a:spcPts val="0"/>
                        </a:spcAft>
                      </a:pPr>
                      <a:r>
                        <a:rPr lang="en-US" sz="500" b="1">
                          <a:solidFill>
                            <a:schemeClr val="tx1"/>
                          </a:solidFill>
                          <a:effectLst/>
                          <a:latin typeface="Helvetica LT Std"/>
                          <a:ea typeface="Calibri" panose="020F0502020204030204" pitchFamily="34" charset="0"/>
                          <a:cs typeface="Calibri"/>
                        </a:rPr>
                        <a:t>Implementation Measurable Goal</a:t>
                      </a:r>
                    </a:p>
                    <a:p>
                      <a:pPr marL="0" marR="0" algn="ctr">
                        <a:spcBef>
                          <a:spcPts val="0"/>
                        </a:spcBef>
                        <a:spcAft>
                          <a:spcPts val="0"/>
                        </a:spcAft>
                      </a:pPr>
                      <a:r>
                        <a:rPr lang="en-US" sz="800">
                          <a:solidFill>
                            <a:schemeClr val="tx1"/>
                          </a:solidFill>
                          <a:effectLst/>
                          <a:latin typeface="+mn-lt"/>
                          <a:ea typeface="Calibri" panose="020F0502020204030204" pitchFamily="34" charset="0"/>
                          <a:cs typeface="Calibri"/>
                        </a:rPr>
                        <a:t>Establish measurable outcomes for monitoring implementation of action steps. What data will be used to evaluate the progress of implementation of this action step, and how will it be quantified? What measurable goal will be established to show implementation?</a:t>
                      </a:r>
                    </a:p>
                    <a:p>
                      <a:pPr marL="0" marR="0" algn="ctr">
                        <a:spcBef>
                          <a:spcPts val="0"/>
                        </a:spcBef>
                        <a:spcAft>
                          <a:spcPts val="0"/>
                        </a:spcAft>
                      </a:pPr>
                      <a:endParaRPr lang="en-US" sz="800">
                        <a:solidFill>
                          <a:schemeClr val="tx1"/>
                        </a:solidFill>
                        <a:effectLst/>
                        <a:latin typeface="Calibri"/>
                        <a:ea typeface="Calibri" panose="020F0502020204030204" pitchFamily="34" charset="0"/>
                        <a:cs typeface="Calibri"/>
                      </a:endParaRPr>
                    </a:p>
                  </a:txBody>
                  <a:tcPr marL="42209" marR="42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spcBef>
                          <a:spcPts val="0"/>
                        </a:spcBef>
                        <a:spcAft>
                          <a:spcPts val="0"/>
                        </a:spcAft>
                      </a:pPr>
                      <a:r>
                        <a:rPr lang="en-US" sz="500" b="1">
                          <a:solidFill>
                            <a:schemeClr val="tx1"/>
                          </a:solidFill>
                          <a:effectLst/>
                          <a:latin typeface="Helvetica LT Std"/>
                          <a:ea typeface="Calibri" panose="020F0502020204030204" pitchFamily="34" charset="0"/>
                          <a:cs typeface="Calibri"/>
                        </a:rPr>
                        <a:t>Student Progress Measurable Goal</a:t>
                      </a:r>
                    </a:p>
                    <a:p>
                      <a:pPr marL="0" marR="0" algn="ctr">
                        <a:spcBef>
                          <a:spcPts val="0"/>
                        </a:spcBef>
                        <a:spcAft>
                          <a:spcPts val="0"/>
                        </a:spcAft>
                      </a:pPr>
                      <a:r>
                        <a:rPr lang="en-US" sz="800" b="0">
                          <a:solidFill>
                            <a:schemeClr val="tx1"/>
                          </a:solidFill>
                          <a:effectLst/>
                          <a:latin typeface="+mn-lt"/>
                          <a:ea typeface="Calibri" panose="020F0502020204030204" pitchFamily="34" charset="0"/>
                          <a:cs typeface="Calibri"/>
                        </a:rPr>
                        <a:t>What data will be used to evaluate the impact of this action step on student performance, and how will it be quantified? What measurable goal will be established to show impact on students and teachers?</a:t>
                      </a:r>
                    </a:p>
                    <a:p>
                      <a:pPr marL="0" marR="0" algn="ctr">
                        <a:spcBef>
                          <a:spcPts val="0"/>
                        </a:spcBef>
                        <a:spcAft>
                          <a:spcPts val="0"/>
                        </a:spcAft>
                      </a:pPr>
                      <a:endParaRPr lang="en-US" sz="800" b="0">
                        <a:solidFill>
                          <a:schemeClr val="tx1"/>
                        </a:solidFill>
                        <a:effectLst/>
                        <a:latin typeface="Calibri"/>
                        <a:ea typeface="Calibri" panose="020F0502020204030204" pitchFamily="34" charset="0"/>
                        <a:cs typeface="Calibri"/>
                      </a:endParaRPr>
                    </a:p>
                  </a:txBody>
                  <a:tcPr marL="42209" marR="42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extLst>
                  <a:ext uri="{0D108BD9-81ED-4DB2-BD59-A6C34878D82A}">
                    <a16:rowId xmlns:a16="http://schemas.microsoft.com/office/drawing/2014/main" val="2609094265"/>
                  </a:ext>
                </a:extLst>
              </a:tr>
              <a:tr h="621930">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368199"/>
                  </a:ext>
                </a:extLst>
              </a:tr>
              <a:tr h="283852">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68815"/>
                  </a:ext>
                </a:extLst>
              </a:tr>
              <a:tr h="255813">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997054"/>
                  </a:ext>
                </a:extLst>
              </a:tr>
              <a:tr h="199242">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722312"/>
                  </a:ext>
                </a:extLst>
              </a:tr>
              <a:tr h="242843">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353945"/>
                  </a:ext>
                </a:extLst>
              </a:tr>
              <a:tr h="360231">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976075"/>
                  </a:ext>
                </a:extLst>
              </a:tr>
              <a:tr h="404501">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800" dirty="0">
                        <a:effectLst/>
                        <a:latin typeface="Calibri"/>
                        <a:ea typeface="Calibri" panose="020F0502020204030204" pitchFamily="34" charset="0"/>
                      </a:endParaRPr>
                    </a:p>
                  </a:txBody>
                  <a:tcPr marL="31365" marR="31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834405"/>
                  </a:ext>
                </a:extLst>
              </a:tr>
            </a:tbl>
          </a:graphicData>
        </a:graphic>
      </p:graphicFrame>
      <p:sp>
        <p:nvSpPr>
          <p:cNvPr id="5" name="TextBox 4">
            <a:extLst>
              <a:ext uri="{FF2B5EF4-FFF2-40B4-BE49-F238E27FC236}">
                <a16:creationId xmlns:a16="http://schemas.microsoft.com/office/drawing/2014/main" id="{59F82DD9-F9B4-74EC-E31C-7D0A6F05CB31}"/>
              </a:ext>
            </a:extLst>
          </p:cNvPr>
          <p:cNvSpPr txBox="1"/>
          <p:nvPr/>
        </p:nvSpPr>
        <p:spPr>
          <a:xfrm>
            <a:off x="7380293" y="996435"/>
            <a:ext cx="1777766" cy="180369"/>
          </a:xfrm>
          <a:prstGeom prst="rect">
            <a:avLst/>
          </a:prstGeom>
          <a:noFill/>
        </p:spPr>
        <p:txBody>
          <a:bodyPr rot="0" spcFirstLastPara="0" vertOverflow="overflow" horzOverflow="overflow" vert="horz" wrap="square" lIns="42863" tIns="21431" rIns="42863" bIns="21431" numCol="1" spcCol="0" rtlCol="0" fromWordArt="0" anchor="t" anchorCtr="0" forceAA="0" compatLnSpc="1">
            <a:prstTxWarp prst="textNoShape">
              <a:avLst/>
            </a:prstTxWarp>
            <a:spAutoFit/>
          </a:bodyPr>
          <a:lstStyle/>
          <a:p>
            <a:r>
              <a:rPr lang="en-US" sz="891">
                <a:hlinkClick r:id="rId2"/>
              </a:rPr>
              <a:t>Click to see completed Example</a:t>
            </a:r>
            <a:endParaRPr lang="en-US" sz="844"/>
          </a:p>
        </p:txBody>
      </p:sp>
    </p:spTree>
    <p:extLst>
      <p:ext uri="{BB962C8B-B14F-4D97-AF65-F5344CB8AC3E}">
        <p14:creationId xmlns:p14="http://schemas.microsoft.com/office/powerpoint/2010/main" val="11169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9835-B924-06CB-9729-56835190B2B7}"/>
              </a:ext>
            </a:extLst>
          </p:cNvPr>
          <p:cNvSpPr>
            <a:spLocks noGrp="1"/>
          </p:cNvSpPr>
          <p:nvPr>
            <p:ph type="title"/>
          </p:nvPr>
        </p:nvSpPr>
        <p:spPr>
          <a:xfrm>
            <a:off x="3138488" y="1131097"/>
            <a:ext cx="5915025" cy="449059"/>
          </a:xfrm>
        </p:spPr>
        <p:txBody>
          <a:bodyPr>
            <a:normAutofit fontScale="90000"/>
          </a:bodyPr>
          <a:lstStyle/>
          <a:p>
            <a:r>
              <a:rPr lang="en-US"/>
              <a:t>Goal 3: Progress Indicators</a:t>
            </a:r>
          </a:p>
        </p:txBody>
      </p:sp>
      <p:graphicFrame>
        <p:nvGraphicFramePr>
          <p:cNvPr id="4" name="Table 3">
            <a:extLst>
              <a:ext uri="{FF2B5EF4-FFF2-40B4-BE49-F238E27FC236}">
                <a16:creationId xmlns:a16="http://schemas.microsoft.com/office/drawing/2014/main" id="{DB6D9BA5-A922-EB98-6D4C-9358CBDD8466}"/>
              </a:ext>
            </a:extLst>
          </p:cNvPr>
          <p:cNvGraphicFramePr>
            <a:graphicFrameLocks noGrp="1"/>
          </p:cNvGraphicFramePr>
          <p:nvPr>
            <p:extLst>
              <p:ext uri="{D42A27DB-BD31-4B8C-83A1-F6EECF244321}">
                <p14:modId xmlns:p14="http://schemas.microsoft.com/office/powerpoint/2010/main" val="1117205444"/>
              </p:ext>
            </p:extLst>
          </p:nvPr>
        </p:nvGraphicFramePr>
        <p:xfrm>
          <a:off x="3377976" y="3998775"/>
          <a:ext cx="8376139" cy="2063974"/>
        </p:xfrm>
        <a:graphic>
          <a:graphicData uri="http://schemas.openxmlformats.org/drawingml/2006/table">
            <a:tbl>
              <a:tblPr bandRow="1"/>
              <a:tblGrid>
                <a:gridCol w="1053091">
                  <a:extLst>
                    <a:ext uri="{9D8B030D-6E8A-4147-A177-3AD203B41FA5}">
                      <a16:colId xmlns:a16="http://schemas.microsoft.com/office/drawing/2014/main" val="219009052"/>
                    </a:ext>
                  </a:extLst>
                </a:gridCol>
                <a:gridCol w="4531978">
                  <a:extLst>
                    <a:ext uri="{9D8B030D-6E8A-4147-A177-3AD203B41FA5}">
                      <a16:colId xmlns:a16="http://schemas.microsoft.com/office/drawing/2014/main" val="4130457223"/>
                    </a:ext>
                  </a:extLst>
                </a:gridCol>
                <a:gridCol w="2791070">
                  <a:extLst>
                    <a:ext uri="{9D8B030D-6E8A-4147-A177-3AD203B41FA5}">
                      <a16:colId xmlns:a16="http://schemas.microsoft.com/office/drawing/2014/main" val="1115302800"/>
                    </a:ext>
                  </a:extLst>
                </a:gridCol>
              </a:tblGrid>
              <a:tr h="382763">
                <a:tc>
                  <a:txBody>
                    <a:bodyPr/>
                    <a:lstStyle/>
                    <a:p>
                      <a:pPr marL="0" marR="0" algn="ctr">
                        <a:lnSpc>
                          <a:spcPct val="115000"/>
                        </a:lnSpc>
                        <a:spcBef>
                          <a:spcPts val="0"/>
                        </a:spcBef>
                        <a:spcAft>
                          <a:spcPts val="1000"/>
                        </a:spcAft>
                      </a:pPr>
                      <a:r>
                        <a:rPr lang="en-US" sz="1100" b="1">
                          <a:solidFill>
                            <a:srgbClr val="000000"/>
                          </a:solidFill>
                          <a:effectLst/>
                          <a:latin typeface="Calibri"/>
                          <a:ea typeface="Calibri" panose="020F0502020204030204" pitchFamily="34" charset="0"/>
                        </a:rPr>
                        <a:t>Indicator Date</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a:ea typeface="Calibri" panose="020F0502020204030204" pitchFamily="34" charset="0"/>
                        </a:rPr>
                        <a:t>Link Evidence/artifacts to Determine Progress Toward Achieving Desired Outcome</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a:ea typeface="Calibri" panose="020F0502020204030204" pitchFamily="34" charset="0"/>
                        </a:rPr>
                        <a:t>Potential Adjustments</a:t>
                      </a: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5"/>
                    </a:solidFill>
                  </a:tcPr>
                </a:tc>
                <a:extLst>
                  <a:ext uri="{0D108BD9-81ED-4DB2-BD59-A6C34878D82A}">
                    <a16:rowId xmlns:a16="http://schemas.microsoft.com/office/drawing/2014/main" val="3820243606"/>
                  </a:ext>
                </a:extLst>
              </a:tr>
              <a:tr h="255125">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671398"/>
                  </a:ext>
                </a:extLst>
              </a:tr>
              <a:tr h="478013">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72633"/>
                  </a:ext>
                </a:extLst>
              </a:tr>
              <a:tr h="321469">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976631"/>
                  </a:ext>
                </a:extLst>
              </a:tr>
              <a:tr h="201116">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549452"/>
                  </a:ext>
                </a:extLst>
              </a:tr>
              <a:tr h="201116">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460141"/>
                  </a:ext>
                </a:extLst>
              </a:tr>
              <a:tr h="201116">
                <a:tc>
                  <a:txBody>
                    <a:bodyPr/>
                    <a:lstStyle/>
                    <a:p>
                      <a:pPr marL="0" marR="0">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endParaRPr>
                    </a:p>
                  </a:txBody>
                  <a:tcPr marL="32148" marR="32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836499"/>
                  </a:ext>
                </a:extLst>
              </a:tr>
            </a:tbl>
          </a:graphicData>
        </a:graphic>
      </p:graphicFrame>
      <p:sp>
        <p:nvSpPr>
          <p:cNvPr id="5" name="Rectangle 1">
            <a:extLst>
              <a:ext uri="{FF2B5EF4-FFF2-40B4-BE49-F238E27FC236}">
                <a16:creationId xmlns:a16="http://schemas.microsoft.com/office/drawing/2014/main" id="{5D90F85F-801A-FEB4-D7DE-3C7BDD043E5A}"/>
              </a:ext>
            </a:extLst>
          </p:cNvPr>
          <p:cNvSpPr>
            <a:spLocks noChangeArrowheads="1"/>
          </p:cNvSpPr>
          <p:nvPr/>
        </p:nvSpPr>
        <p:spPr bwMode="auto">
          <a:xfrm>
            <a:off x="4676180" y="3377383"/>
            <a:ext cx="86628" cy="1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63" tIns="21431" rIns="42863" bIns="21431" numCol="1" anchor="ctr" anchorCtr="0" compatLnSpc="1">
            <a:prstTxWarp prst="textNoShape">
              <a:avLst/>
            </a:prstTxWarp>
            <a:spAutoFit/>
          </a:bodyPr>
          <a:lstStyle/>
          <a:p>
            <a:endParaRPr lang="en-US" sz="844"/>
          </a:p>
        </p:txBody>
      </p:sp>
      <p:sp>
        <p:nvSpPr>
          <p:cNvPr id="6" name="TextBox 5">
            <a:extLst>
              <a:ext uri="{FF2B5EF4-FFF2-40B4-BE49-F238E27FC236}">
                <a16:creationId xmlns:a16="http://schemas.microsoft.com/office/drawing/2014/main" id="{FF9B05FD-8133-7F2E-DA61-46199E737D6A}"/>
              </a:ext>
            </a:extLst>
          </p:cNvPr>
          <p:cNvSpPr txBox="1"/>
          <p:nvPr/>
        </p:nvSpPr>
        <p:spPr>
          <a:xfrm>
            <a:off x="7380293" y="996435"/>
            <a:ext cx="1777766" cy="180369"/>
          </a:xfrm>
          <a:prstGeom prst="rect">
            <a:avLst/>
          </a:prstGeom>
          <a:noFill/>
        </p:spPr>
        <p:txBody>
          <a:bodyPr rot="0" spcFirstLastPara="0" vertOverflow="overflow" horzOverflow="overflow" vert="horz" wrap="square" lIns="42863" tIns="21431" rIns="42863" bIns="21431" numCol="1" spcCol="0" rtlCol="0" fromWordArt="0" anchor="t" anchorCtr="0" forceAA="0" compatLnSpc="1">
            <a:prstTxWarp prst="textNoShape">
              <a:avLst/>
            </a:prstTxWarp>
            <a:spAutoFit/>
          </a:bodyPr>
          <a:lstStyle/>
          <a:p>
            <a:r>
              <a:rPr lang="en-US" sz="891">
                <a:hlinkClick r:id="rId2"/>
              </a:rPr>
              <a:t>Click to see completed Example</a:t>
            </a:r>
            <a:endParaRPr lang="en-US" sz="844"/>
          </a:p>
        </p:txBody>
      </p:sp>
    </p:spTree>
    <p:extLst>
      <p:ext uri="{BB962C8B-B14F-4D97-AF65-F5344CB8AC3E}">
        <p14:creationId xmlns:p14="http://schemas.microsoft.com/office/powerpoint/2010/main" val="4078681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4;ge4564d00d1_1_0">
            <a:extLst>
              <a:ext uri="{FF2B5EF4-FFF2-40B4-BE49-F238E27FC236}">
                <a16:creationId xmlns:a16="http://schemas.microsoft.com/office/drawing/2014/main" id="{9F5EC885-5815-4324-B153-FC4C0CA604E7}"/>
              </a:ext>
            </a:extLst>
          </p:cNvPr>
          <p:cNvSpPr txBox="1"/>
          <p:nvPr/>
        </p:nvSpPr>
        <p:spPr>
          <a:xfrm>
            <a:off x="1524001" y="197526"/>
            <a:ext cx="9143999" cy="307777"/>
          </a:xfrm>
          <a:prstGeom prst="rect">
            <a:avLst/>
          </a:prstGeom>
          <a:solidFill>
            <a:schemeClr val="accent1">
              <a:lumMod val="75000"/>
            </a:schemeClr>
          </a:solidFill>
          <a:ln>
            <a:noFill/>
          </a:ln>
        </p:spPr>
        <p:txBody>
          <a:bodyPr spcFirstLastPara="1" wrap="square" lIns="76200" tIns="38100" rIns="76200" bIns="38100" anchor="t" anchorCtr="0">
            <a:spAutoFit/>
          </a:bodyPr>
          <a:lstStyle/>
          <a:p>
            <a:pPr algn="ctr" defTabSz="914400">
              <a:buSzPts val="1500"/>
              <a:defRPr/>
            </a:pPr>
            <a:r>
              <a:rPr lang="en-US" sz="1500">
                <a:solidFill>
                  <a:srgbClr val="FFFFFF"/>
                </a:solidFill>
              </a:rPr>
              <a:t>Build Out Short Term Action Plans (STAP)</a:t>
            </a:r>
            <a:endParaRPr sz="1500">
              <a:solidFill>
                <a:srgbClr val="FFFFFF"/>
              </a:solidFill>
            </a:endParaRPr>
          </a:p>
        </p:txBody>
      </p:sp>
      <p:graphicFrame>
        <p:nvGraphicFramePr>
          <p:cNvPr id="2" name="Table 1"/>
          <p:cNvGraphicFramePr>
            <a:graphicFrameLocks noGrp="1"/>
          </p:cNvGraphicFramePr>
          <p:nvPr/>
        </p:nvGraphicFramePr>
        <p:xfrm>
          <a:off x="1524000" y="505324"/>
          <a:ext cx="9144000" cy="513850"/>
        </p:xfrm>
        <a:graphic>
          <a:graphicData uri="http://schemas.openxmlformats.org/drawingml/2006/table">
            <a:tbl>
              <a:tblPr firstRow="1" firstCol="1" bandRow="1"/>
              <a:tblGrid>
                <a:gridCol w="4572000">
                  <a:extLst>
                    <a:ext uri="{9D8B030D-6E8A-4147-A177-3AD203B41FA5}">
                      <a16:colId xmlns:a16="http://schemas.microsoft.com/office/drawing/2014/main" val="1739510672"/>
                    </a:ext>
                  </a:extLst>
                </a:gridCol>
                <a:gridCol w="4572000">
                  <a:extLst>
                    <a:ext uri="{9D8B030D-6E8A-4147-A177-3AD203B41FA5}">
                      <a16:colId xmlns:a16="http://schemas.microsoft.com/office/drawing/2014/main" val="1145644215"/>
                    </a:ext>
                  </a:extLst>
                </a:gridCol>
              </a:tblGrid>
              <a:tr h="256925">
                <a:tc>
                  <a:txBody>
                    <a:bodyPr/>
                    <a:lstStyle/>
                    <a:p>
                      <a:pPr marL="0" marR="0">
                        <a:spcBef>
                          <a:spcPts val="0"/>
                        </a:spcBef>
                        <a:spcAft>
                          <a:spcPts val="0"/>
                        </a:spcAft>
                      </a:pPr>
                      <a:r>
                        <a:rPr lang="en-US" sz="800">
                          <a:effectLst/>
                        </a:rPr>
                        <a:t>School Name:  Usher-Collier 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tc>
                  <a:txBody>
                    <a:bodyPr/>
                    <a:lstStyle/>
                    <a:p>
                      <a:pPr marL="0" marR="0">
                        <a:spcBef>
                          <a:spcPts val="0"/>
                        </a:spcBef>
                        <a:spcAft>
                          <a:spcPts val="0"/>
                        </a:spcAft>
                      </a:pPr>
                      <a:r>
                        <a:rPr lang="en-US" sz="800">
                          <a:effectLst/>
                        </a:rPr>
                        <a:t>SES Name: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extLst>
                  <a:ext uri="{0D108BD9-81ED-4DB2-BD59-A6C34878D82A}">
                    <a16:rowId xmlns:a16="http://schemas.microsoft.com/office/drawing/2014/main" val="3622773395"/>
                  </a:ext>
                </a:extLst>
              </a:tr>
              <a:tr h="256925">
                <a:tc>
                  <a:txBody>
                    <a:bodyPr/>
                    <a:lstStyle/>
                    <a:p>
                      <a:pPr marL="0" marR="0">
                        <a:spcBef>
                          <a:spcPts val="0"/>
                        </a:spcBef>
                        <a:spcAft>
                          <a:spcPts val="0"/>
                        </a:spcAft>
                      </a:pPr>
                      <a:r>
                        <a:rPr lang="en-US" sz="800">
                          <a:effectLst/>
                        </a:rPr>
                        <a:t>Date STAP Started: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tc>
                  <a:txBody>
                    <a:bodyPr/>
                    <a:lstStyle/>
                    <a:p>
                      <a:pPr marL="0" marR="0">
                        <a:spcBef>
                          <a:spcPts val="0"/>
                        </a:spcBef>
                        <a:spcAft>
                          <a:spcPts val="0"/>
                        </a:spcAft>
                      </a:pPr>
                      <a:r>
                        <a:rPr lang="en-US" sz="800">
                          <a:effectLst/>
                        </a:rPr>
                        <a:t>Length of STAP: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extLst>
                  <a:ext uri="{0D108BD9-81ED-4DB2-BD59-A6C34878D82A}">
                    <a16:rowId xmlns:a16="http://schemas.microsoft.com/office/drawing/2014/main" val="1154343810"/>
                  </a:ext>
                </a:extLst>
              </a:tr>
            </a:tbl>
          </a:graphicData>
        </a:graphic>
      </p:graphicFrame>
      <p:graphicFrame>
        <p:nvGraphicFramePr>
          <p:cNvPr id="6" name="Table 5"/>
          <p:cNvGraphicFramePr>
            <a:graphicFrameLocks noGrp="1"/>
          </p:cNvGraphicFramePr>
          <p:nvPr/>
        </p:nvGraphicFramePr>
        <p:xfrm>
          <a:off x="1524000" y="1019176"/>
          <a:ext cx="9143999" cy="6350446"/>
        </p:xfrm>
        <a:graphic>
          <a:graphicData uri="http://schemas.openxmlformats.org/drawingml/2006/table">
            <a:tbl>
              <a:tblPr firstRow="1" firstCol="1" bandRow="1"/>
              <a:tblGrid>
                <a:gridCol w="1501948">
                  <a:extLst>
                    <a:ext uri="{9D8B030D-6E8A-4147-A177-3AD203B41FA5}">
                      <a16:colId xmlns:a16="http://schemas.microsoft.com/office/drawing/2014/main" val="3840910938"/>
                    </a:ext>
                  </a:extLst>
                </a:gridCol>
                <a:gridCol w="776349">
                  <a:extLst>
                    <a:ext uri="{9D8B030D-6E8A-4147-A177-3AD203B41FA5}">
                      <a16:colId xmlns:a16="http://schemas.microsoft.com/office/drawing/2014/main" val="4188174719"/>
                    </a:ext>
                  </a:extLst>
                </a:gridCol>
                <a:gridCol w="776349">
                  <a:extLst>
                    <a:ext uri="{9D8B030D-6E8A-4147-A177-3AD203B41FA5}">
                      <a16:colId xmlns:a16="http://schemas.microsoft.com/office/drawing/2014/main" val="3818759916"/>
                    </a:ext>
                  </a:extLst>
                </a:gridCol>
                <a:gridCol w="775745">
                  <a:extLst>
                    <a:ext uri="{9D8B030D-6E8A-4147-A177-3AD203B41FA5}">
                      <a16:colId xmlns:a16="http://schemas.microsoft.com/office/drawing/2014/main" val="3032202785"/>
                    </a:ext>
                  </a:extLst>
                </a:gridCol>
                <a:gridCol w="598121">
                  <a:extLst>
                    <a:ext uri="{9D8B030D-6E8A-4147-A177-3AD203B41FA5}">
                      <a16:colId xmlns:a16="http://schemas.microsoft.com/office/drawing/2014/main" val="2103793470"/>
                    </a:ext>
                  </a:extLst>
                </a:gridCol>
                <a:gridCol w="786015">
                  <a:extLst>
                    <a:ext uri="{9D8B030D-6E8A-4147-A177-3AD203B41FA5}">
                      <a16:colId xmlns:a16="http://schemas.microsoft.com/office/drawing/2014/main" val="1006784121"/>
                    </a:ext>
                  </a:extLst>
                </a:gridCol>
                <a:gridCol w="1658426">
                  <a:extLst>
                    <a:ext uri="{9D8B030D-6E8A-4147-A177-3AD203B41FA5}">
                      <a16:colId xmlns:a16="http://schemas.microsoft.com/office/drawing/2014/main" val="3514797910"/>
                    </a:ext>
                  </a:extLst>
                </a:gridCol>
                <a:gridCol w="1564781">
                  <a:extLst>
                    <a:ext uri="{9D8B030D-6E8A-4147-A177-3AD203B41FA5}">
                      <a16:colId xmlns:a16="http://schemas.microsoft.com/office/drawing/2014/main" val="2445088698"/>
                    </a:ext>
                  </a:extLst>
                </a:gridCol>
                <a:gridCol w="706265">
                  <a:extLst>
                    <a:ext uri="{9D8B030D-6E8A-4147-A177-3AD203B41FA5}">
                      <a16:colId xmlns:a16="http://schemas.microsoft.com/office/drawing/2014/main" val="3694663847"/>
                    </a:ext>
                  </a:extLst>
                </a:gridCol>
              </a:tblGrid>
              <a:tr h="677426">
                <a:tc gridSpan="9">
                  <a:txBody>
                    <a:bodyPr/>
                    <a:lstStyle/>
                    <a:p>
                      <a:pPr marL="0" marR="0" algn="ctr">
                        <a:lnSpc>
                          <a:spcPct val="100000"/>
                        </a:lnSpc>
                        <a:spcBef>
                          <a:spcPts val="0"/>
                        </a:spcBef>
                        <a:spcAft>
                          <a:spcPts val="0"/>
                        </a:spcAft>
                      </a:pPr>
                      <a:r>
                        <a:rPr lang="en-US" sz="800" b="1">
                          <a:solidFill>
                            <a:srgbClr val="FFFFFF"/>
                          </a:solidFill>
                          <a:effectLst/>
                          <a:latin typeface="Helvetica LT Std"/>
                          <a:ea typeface="Calibri" panose="020F0502020204030204" pitchFamily="34" charset="0"/>
                          <a:cs typeface="Times New Roman"/>
                        </a:rPr>
                        <a:t>Continuous Improvement Plan Goal #1:  </a:t>
                      </a:r>
                      <a:r>
                        <a:rPr lang="en-US" sz="800" b="1" i="0" u="none" strike="noStrike" noProof="0">
                          <a:effectLst/>
                        </a:rPr>
                        <a:t>Increase the percent of students in grades 3-5  scoring in the proficient and above categories by 3 percentage points on the End of Grade  Georgia Milestones Assessment in ELA</a:t>
                      </a:r>
                      <a:endParaRPr lang="en-US" sz="800" b="0" i="0" u="none" strike="noStrike" noProof="0">
                        <a:effectLst/>
                      </a:endParaRPr>
                    </a:p>
                    <a:p>
                      <a:pPr marL="0" marR="0" lvl="0" indent="0" algn="ctr">
                        <a:lnSpc>
                          <a:spcPct val="123808"/>
                        </a:lnSpc>
                        <a:spcBef>
                          <a:spcPts val="0"/>
                        </a:spcBef>
                        <a:spcAft>
                          <a:spcPts val="0"/>
                        </a:spcAft>
                        <a:buNone/>
                      </a:pPr>
                      <a:endParaRPr lang="en-US" sz="800" b="0" i="0" u="none" strike="noStrike" noProof="0">
                        <a:effectLst/>
                      </a:endParaRPr>
                    </a:p>
                    <a:p>
                      <a:pPr marL="0" marR="0" lvl="0">
                        <a:spcBef>
                          <a:spcPts val="0"/>
                        </a:spcBef>
                        <a:spcAft>
                          <a:spcPts val="0"/>
                        </a:spcAft>
                        <a:buNone/>
                      </a:pPr>
                      <a:endParaRPr lang="en-US" sz="800" b="1">
                        <a:solidFill>
                          <a:srgbClr val="FFFFFF"/>
                        </a:solidFill>
                        <a:effectLst/>
                        <a:latin typeface="Helvetica LT Std"/>
                        <a:ea typeface="Calibri" panose="020F0502020204030204" pitchFamily="34" charset="0"/>
                        <a:cs typeface="Times New Roman"/>
                      </a:endParaRPr>
                    </a:p>
                    <a:p>
                      <a:pPr marL="0" marR="0" algn="ctr">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56333"/>
                  </a:ext>
                </a:extLst>
              </a:tr>
              <a:tr h="436520">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School Action Steps</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GSCI Systems and Structures</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Resources</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District Support</a:t>
                      </a:r>
                      <a:endParaRPr lang="en-US" sz="1000">
                        <a:effectLst/>
                        <a:latin typeface="Calibri"/>
                        <a:ea typeface="Calibri" panose="020F0502020204030204" pitchFamily="34" charset="0"/>
                        <a:cs typeface="Calibri"/>
                      </a:endParaRPr>
                    </a:p>
                    <a:p>
                      <a:pPr marL="0" marR="0" algn="ctr">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Timeline</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Position(s) Responsible</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Implementation Measurable Goal</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Student Progress Measurable Goal</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Completion of Action Step</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extLst>
                  <a:ext uri="{0D108BD9-81ED-4DB2-BD59-A6C34878D82A}">
                    <a16:rowId xmlns:a16="http://schemas.microsoft.com/office/drawing/2014/main" val="2941298360"/>
                  </a:ext>
                </a:extLst>
              </a:tr>
              <a:tr h="853440">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action steps will the school team implement to meet this goal?</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systems and structures is this action step a part of?</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resources are needed to implement the action step?</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What support, if any, will the district  provide to implement this action step?</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is the intended date of completion of this action step?</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Who is responsible for monitoring the implementation of this action step?</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What data will be used to evaluate the progress of implementation of this action step, and how will it be quantified? What measurable goal will be established to show implementation?</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What data will be used to evaluate the impact of this action step on student performance, and how will it be quantified? What measurable goal will be established to show impact?</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Was this action step completed? Attach final CIT agenda that documents completion.</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35373"/>
                  </a:ext>
                </a:extLst>
              </a:tr>
              <a:tr h="781050">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1.  Consistent monitoring and feedback to ensure fidelity of effective  instructional  practices implemented in the ELA block (literacy and writing)</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Coherent </a:t>
                      </a:r>
                      <a:endParaRPr lang="en-US" sz="1100"/>
                    </a:p>
                    <a:p>
                      <a:pPr lvl="0" algn="l">
                        <a:lnSpc>
                          <a:spcPct val="100000"/>
                        </a:lnSpc>
                        <a:spcBef>
                          <a:spcPts val="0"/>
                        </a:spcBef>
                        <a:spcAft>
                          <a:spcPts val="0"/>
                        </a:spcAft>
                        <a:buNone/>
                      </a:pPr>
                      <a:r>
                        <a:rPr lang="en-US" sz="700" b="0" i="0" u="none" strike="noStrike" noProof="0">
                          <a:effectLst/>
                          <a:latin typeface="Calibri"/>
                        </a:rPr>
                        <a:t>Instruction, </a:t>
                      </a:r>
                      <a:endParaRPr lang="en-US" sz="1100"/>
                    </a:p>
                    <a:p>
                      <a:pPr lvl="0" algn="l">
                        <a:lnSpc>
                          <a:spcPct val="100000"/>
                        </a:lnSpc>
                        <a:spcBef>
                          <a:spcPts val="0"/>
                        </a:spcBef>
                        <a:spcAft>
                          <a:spcPts val="0"/>
                        </a:spcAft>
                        <a:buNone/>
                      </a:pPr>
                      <a:r>
                        <a:rPr lang="en-US" sz="700" b="0" i="0" u="none" strike="noStrike" noProof="0">
                          <a:effectLst/>
                          <a:latin typeface="Calibri"/>
                        </a:rPr>
                        <a:t>Professional Capacity, </a:t>
                      </a:r>
                      <a:endParaRPr lang="en-US" sz="1100"/>
                    </a:p>
                    <a:p>
                      <a:pPr lvl="0" algn="l">
                        <a:lnSpc>
                          <a:spcPct val="100000"/>
                        </a:lnSpc>
                        <a:spcBef>
                          <a:spcPts val="0"/>
                        </a:spcBef>
                        <a:spcAft>
                          <a:spcPts val="0"/>
                        </a:spcAft>
                        <a:buNone/>
                      </a:pPr>
                      <a:r>
                        <a:rPr lang="en-US" sz="700" b="0" i="0" u="none" strike="noStrike" noProof="0">
                          <a:effectLst/>
                          <a:latin typeface="Calibri"/>
                        </a:rPr>
                        <a:t>Effective </a:t>
                      </a:r>
                    </a:p>
                    <a:p>
                      <a:pPr lvl="0" algn="l">
                        <a:lnSpc>
                          <a:spcPct val="100000"/>
                        </a:lnSpc>
                        <a:spcBef>
                          <a:spcPts val="0"/>
                        </a:spcBef>
                        <a:spcAft>
                          <a:spcPts val="0"/>
                        </a:spcAft>
                        <a:buNone/>
                      </a:pPr>
                      <a:r>
                        <a:rPr lang="en-US" sz="700" b="0" i="0" u="none" strike="noStrike" noProof="0">
                          <a:effectLst/>
                          <a:latin typeface="Calibri"/>
                        </a:rPr>
                        <a:t>Leadership</a:t>
                      </a:r>
                      <a:endParaRPr lang="en-US" sz="1100"/>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Master schedule, feedback tool, </a:t>
                      </a:r>
                      <a:r>
                        <a:rPr lang="en-US" sz="700" err="1">
                          <a:effectLst/>
                          <a:latin typeface="Calibri"/>
                          <a:ea typeface="Calibri" panose="020F0502020204030204" pitchFamily="34" charset="0"/>
                          <a:cs typeface="Calibri"/>
                        </a:rPr>
                        <a:t>ReadyGen</a:t>
                      </a:r>
                      <a:r>
                        <a:rPr lang="en-US" sz="700">
                          <a:effectLst/>
                          <a:latin typeface="Calibri"/>
                          <a:ea typeface="Calibri" panose="020F0502020204030204" pitchFamily="34" charset="0"/>
                          <a:cs typeface="Calibri"/>
                        </a:rPr>
                        <a:t> resources</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err="1">
                          <a:effectLst/>
                          <a:latin typeface="Calibri"/>
                          <a:ea typeface="Calibri" panose="020F0502020204030204" pitchFamily="34" charset="0"/>
                          <a:cs typeface="Calibri"/>
                        </a:rPr>
                        <a:t>ReadyGen</a:t>
                      </a:r>
                      <a:r>
                        <a:rPr lang="en-US" sz="700">
                          <a:effectLst/>
                          <a:latin typeface="Calibri"/>
                          <a:ea typeface="Calibri" panose="020F0502020204030204" pitchFamily="34" charset="0"/>
                          <a:cs typeface="Calibri"/>
                        </a:rPr>
                        <a:t> </a:t>
                      </a:r>
                    </a:p>
                    <a:p>
                      <a:pPr marL="0" marR="0" lvl="0">
                        <a:spcBef>
                          <a:spcPts val="0"/>
                        </a:spcBef>
                        <a:spcAft>
                          <a:spcPts val="0"/>
                        </a:spcAft>
                        <a:buNone/>
                      </a:pPr>
                      <a:r>
                        <a:rPr lang="en-US" sz="700">
                          <a:effectLst/>
                          <a:latin typeface="Calibri"/>
                          <a:ea typeface="Calibri" panose="020F0502020204030204" pitchFamily="34" charset="0"/>
                          <a:cs typeface="Calibri"/>
                        </a:rPr>
                        <a:t>feedback and support, </a:t>
                      </a:r>
                    </a:p>
                    <a:p>
                      <a:pPr marL="0" marR="0" lvl="0">
                        <a:spcBef>
                          <a:spcPts val="0"/>
                        </a:spcBef>
                        <a:spcAft>
                          <a:spcPts val="0"/>
                        </a:spcAft>
                        <a:buNone/>
                      </a:pPr>
                      <a:r>
                        <a:rPr lang="en-US" sz="700">
                          <a:effectLst/>
                          <a:latin typeface="Calibri"/>
                          <a:ea typeface="Calibri" panose="020F0502020204030204" pitchFamily="34" charset="0"/>
                          <a:cs typeface="Calibri"/>
                        </a:rPr>
                        <a:t>Modeling from IDD department</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September 30, 2022</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Assistant principal, instructional coaches</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Data sources-MAP data, formative assessment data</a:t>
                      </a:r>
                    </a:p>
                    <a:p>
                      <a:pPr marL="0" marR="0" lvl="0">
                        <a:spcBef>
                          <a:spcPts val="0"/>
                        </a:spcBef>
                        <a:spcAft>
                          <a:spcPts val="0"/>
                        </a:spcAft>
                        <a:buNone/>
                      </a:pPr>
                      <a:endParaRPr lang="en-US" sz="700">
                        <a:effectLst/>
                        <a:latin typeface="Calibri"/>
                        <a:cs typeface="Calibri"/>
                      </a:endParaRPr>
                    </a:p>
                    <a:p>
                      <a:pPr marL="0" marR="0" lvl="0">
                        <a:spcBef>
                          <a:spcPts val="0"/>
                        </a:spcBef>
                        <a:spcAft>
                          <a:spcPts val="0"/>
                        </a:spcAft>
                        <a:buNone/>
                      </a:pPr>
                      <a:r>
                        <a:rPr lang="en-US" sz="700">
                          <a:effectLst/>
                          <a:latin typeface="Calibri"/>
                          <a:cs typeface="Calibri"/>
                        </a:rPr>
                        <a:t>Observe 100% of grades 3-5 teachers and provide feedback. </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Data Sources- formative assessment data</a:t>
                      </a:r>
                    </a:p>
                    <a:p>
                      <a:pPr marL="0" marR="0" lvl="0">
                        <a:spcBef>
                          <a:spcPts val="0"/>
                        </a:spcBef>
                        <a:spcAft>
                          <a:spcPts val="0"/>
                        </a:spcAft>
                        <a:buNone/>
                      </a:pPr>
                      <a:endParaRPr lang="en-US" sz="1000">
                        <a:effectLst/>
                        <a:latin typeface="Calibri"/>
                        <a:ea typeface="Calibri" panose="020F0502020204030204" pitchFamily="34" charset="0"/>
                        <a:cs typeface="Calibri"/>
                      </a:endParaRPr>
                    </a:p>
                    <a:p>
                      <a:pPr marL="0" marR="0" lvl="0">
                        <a:spcBef>
                          <a:spcPts val="0"/>
                        </a:spcBef>
                        <a:spcAft>
                          <a:spcPts val="0"/>
                        </a:spcAft>
                        <a:buNone/>
                      </a:pPr>
                      <a:r>
                        <a:rPr lang="en-US" sz="700">
                          <a:effectLst/>
                          <a:latin typeface="Calibri"/>
                          <a:ea typeface="Calibri" panose="020F0502020204030204" pitchFamily="34" charset="0"/>
                          <a:cs typeface="Calibri"/>
                        </a:rPr>
                        <a:t>Grade 3-5 students will show incremental gains in reading comprehension and writing </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783949"/>
                  </a:ext>
                </a:extLst>
              </a:tr>
              <a:tr h="885825">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2.  Consistent monitoring and feedback to ensure fidelity  of effective instructional  practices implemented in the </a:t>
                      </a:r>
                      <a:r>
                        <a:rPr lang="en-US" sz="700" b="1" err="1">
                          <a:effectLst/>
                          <a:latin typeface="Helvetica LT Std"/>
                          <a:ea typeface="Calibri" panose="020F0502020204030204" pitchFamily="34" charset="0"/>
                          <a:cs typeface="Calibri"/>
                        </a:rPr>
                        <a:t>Fundations</a:t>
                      </a:r>
                      <a:r>
                        <a:rPr lang="en-US" sz="700" b="1">
                          <a:effectLst/>
                          <a:latin typeface="Helvetica LT Std"/>
                          <a:ea typeface="Calibri" panose="020F0502020204030204" pitchFamily="34" charset="0"/>
                          <a:cs typeface="Calibri"/>
                        </a:rPr>
                        <a:t> and school-wide intervention blocks</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baseline="0" noProof="0">
                          <a:effectLst/>
                          <a:latin typeface="Calibri"/>
                        </a:rPr>
                        <a:t>Coherent </a:t>
                      </a:r>
                    </a:p>
                    <a:p>
                      <a:pPr lvl="0" algn="l">
                        <a:lnSpc>
                          <a:spcPct val="100000"/>
                        </a:lnSpc>
                        <a:spcBef>
                          <a:spcPts val="0"/>
                        </a:spcBef>
                        <a:spcAft>
                          <a:spcPts val="0"/>
                        </a:spcAft>
                        <a:buNone/>
                      </a:pPr>
                      <a:r>
                        <a:rPr lang="en-US" sz="700" b="0" i="0" u="none" strike="noStrike" baseline="0" noProof="0">
                          <a:effectLst/>
                          <a:latin typeface="Calibri"/>
                        </a:rPr>
                        <a:t>Instruction, </a:t>
                      </a:r>
                    </a:p>
                    <a:p>
                      <a:pPr lvl="0" algn="l">
                        <a:lnSpc>
                          <a:spcPct val="100000"/>
                        </a:lnSpc>
                        <a:spcBef>
                          <a:spcPts val="0"/>
                        </a:spcBef>
                        <a:spcAft>
                          <a:spcPts val="0"/>
                        </a:spcAft>
                        <a:buNone/>
                      </a:pPr>
                      <a:r>
                        <a:rPr lang="en-US" sz="700" b="0" i="0" u="none" strike="noStrike" baseline="0" noProof="0">
                          <a:effectLst/>
                          <a:latin typeface="Calibri"/>
                        </a:rPr>
                        <a:t>Professional Capacity,</a:t>
                      </a:r>
                    </a:p>
                    <a:p>
                      <a:pPr lvl="0" algn="l">
                        <a:lnSpc>
                          <a:spcPct val="100000"/>
                        </a:lnSpc>
                        <a:spcBef>
                          <a:spcPts val="0"/>
                        </a:spcBef>
                        <a:spcAft>
                          <a:spcPts val="0"/>
                        </a:spcAft>
                        <a:buNone/>
                      </a:pPr>
                      <a:r>
                        <a:rPr lang="en-US" sz="700" b="0" i="0" u="none" strike="noStrike" baseline="0" noProof="0">
                          <a:effectLst/>
                          <a:latin typeface="Calibri"/>
                        </a:rPr>
                        <a:t>Effective </a:t>
                      </a:r>
                    </a:p>
                    <a:p>
                      <a:pPr lvl="0" algn="l">
                        <a:lnSpc>
                          <a:spcPct val="100000"/>
                        </a:lnSpc>
                        <a:spcBef>
                          <a:spcPts val="0"/>
                        </a:spcBef>
                        <a:spcAft>
                          <a:spcPts val="0"/>
                        </a:spcAft>
                        <a:buNone/>
                      </a:pPr>
                      <a:r>
                        <a:rPr lang="en-US" sz="700" b="0" i="0" u="none" strike="noStrike" baseline="0" noProof="0">
                          <a:effectLst/>
                          <a:latin typeface="Calibri"/>
                        </a:rPr>
                        <a:t>Leadership</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Master schedule, </a:t>
                      </a:r>
                      <a:r>
                        <a:rPr lang="en-US" sz="700" err="1">
                          <a:effectLst/>
                          <a:latin typeface="Calibri"/>
                          <a:ea typeface="Calibri" panose="020F0502020204030204" pitchFamily="34" charset="0"/>
                          <a:cs typeface="Calibri"/>
                        </a:rPr>
                        <a:t>Fundations</a:t>
                      </a:r>
                      <a:r>
                        <a:rPr lang="en-US" sz="700">
                          <a:effectLst/>
                          <a:latin typeface="Calibri"/>
                          <a:ea typeface="Calibri" panose="020F0502020204030204" pitchFamily="34" charset="0"/>
                          <a:cs typeface="Calibri"/>
                        </a:rPr>
                        <a:t> observation tool</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err="1">
                          <a:effectLst/>
                        </a:rPr>
                        <a:t>Fundations</a:t>
                      </a:r>
                      <a:r>
                        <a:rPr lang="en-US" sz="700" b="0" i="0" u="none" strike="noStrike" noProof="0">
                          <a:effectLst/>
                        </a:rPr>
                        <a:t> and intervention </a:t>
                      </a:r>
                      <a:endParaRPr lang="en-US" sz="700" b="0" i="0" u="none" strike="noStrike" noProof="0" err="1">
                        <a:effectLst/>
                      </a:endParaRPr>
                    </a:p>
                    <a:p>
                      <a:pPr marL="0" marR="0" lvl="0">
                        <a:spcBef>
                          <a:spcPts val="0"/>
                        </a:spcBef>
                        <a:spcAft>
                          <a:spcPts val="0"/>
                        </a:spcAft>
                        <a:buNone/>
                      </a:pPr>
                      <a:r>
                        <a:rPr lang="en-US" sz="700" b="0" i="0" u="none" strike="noStrike" noProof="0">
                          <a:effectLst/>
                          <a:latin typeface="Calibri"/>
                        </a:rPr>
                        <a:t>feedback and support, </a:t>
                      </a:r>
                      <a:endParaRPr lang="en-US" sz="700" b="0" i="0" u="none" strike="noStrike" noProof="0">
                        <a:effectLst/>
                      </a:endParaRPr>
                    </a:p>
                    <a:p>
                      <a:pPr marL="0" marR="0" lvl="0">
                        <a:spcBef>
                          <a:spcPts val="0"/>
                        </a:spcBef>
                        <a:spcAft>
                          <a:spcPts val="0"/>
                        </a:spcAft>
                        <a:buNone/>
                      </a:pPr>
                      <a:r>
                        <a:rPr lang="en-US" sz="700" b="0" i="0" u="none" strike="noStrike" noProof="0">
                          <a:effectLst/>
                          <a:latin typeface="Calibri"/>
                        </a:rPr>
                        <a:t>Modeling from IDD department</a:t>
                      </a:r>
                      <a:endParaRPr lang="en-US" sz="700" b="0" i="0" u="none" strike="noStrike" noProof="0">
                        <a:effectLst/>
                      </a:endParaRPr>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September </a:t>
                      </a:r>
                      <a:endParaRPr lang="en-US" sz="700"/>
                    </a:p>
                    <a:p>
                      <a:pPr marL="0" marR="0" lvl="0">
                        <a:spcBef>
                          <a:spcPts val="0"/>
                        </a:spcBef>
                        <a:spcAft>
                          <a:spcPts val="0"/>
                        </a:spcAft>
                        <a:buNone/>
                      </a:pPr>
                      <a:r>
                        <a:rPr lang="en-US" sz="700" b="0" i="0" u="none" strike="noStrike" noProof="0">
                          <a:effectLst/>
                          <a:latin typeface="Calibri"/>
                        </a:rPr>
                        <a:t>30, 2022</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Assistant principal, </a:t>
                      </a:r>
                      <a:endParaRPr lang="en-US" sz="700"/>
                    </a:p>
                    <a:p>
                      <a:pPr marL="0" marR="0" lvl="0">
                        <a:spcBef>
                          <a:spcPts val="0"/>
                        </a:spcBef>
                        <a:spcAft>
                          <a:spcPts val="0"/>
                        </a:spcAft>
                        <a:buNone/>
                      </a:pPr>
                      <a:r>
                        <a:rPr lang="en-US" sz="700" b="0" i="0" u="none" strike="noStrike" noProof="0">
                          <a:effectLst/>
                          <a:latin typeface="Calibri"/>
                        </a:rPr>
                        <a:t>Instructional </a:t>
                      </a:r>
                      <a:endParaRPr lang="en-US" sz="700"/>
                    </a:p>
                    <a:p>
                      <a:pPr marL="0" marR="0" lvl="0">
                        <a:spcBef>
                          <a:spcPts val="0"/>
                        </a:spcBef>
                        <a:spcAft>
                          <a:spcPts val="0"/>
                        </a:spcAft>
                        <a:buNone/>
                      </a:pPr>
                      <a:r>
                        <a:rPr lang="en-US" sz="700" b="0" i="0" u="none" strike="noStrike" noProof="0">
                          <a:effectLst/>
                          <a:latin typeface="Calibri"/>
                        </a:rPr>
                        <a:t>coaches</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sources-MAP data, </a:t>
                      </a:r>
                      <a:r>
                        <a:rPr lang="en-US" sz="700" b="0" i="0" u="none" strike="noStrike" noProof="0" err="1">
                          <a:effectLst/>
                          <a:latin typeface="Calibri"/>
                        </a:rPr>
                        <a:t>Fundations</a:t>
                      </a:r>
                      <a:r>
                        <a:rPr lang="en-US" sz="700" b="0" i="0" u="none" strike="noStrike" noProof="0">
                          <a:effectLst/>
                          <a:latin typeface="Calibri"/>
                        </a:rPr>
                        <a:t> data, intervention,  formative assessment data</a:t>
                      </a:r>
                    </a:p>
                    <a:p>
                      <a:pPr marL="0" marR="0" lvl="0">
                        <a:spcBef>
                          <a:spcPts val="0"/>
                        </a:spcBef>
                        <a:spcAft>
                          <a:spcPts val="0"/>
                        </a:spcAft>
                        <a:buNone/>
                      </a:pPr>
                      <a:endParaRPr lang="en-US" sz="700" b="0" i="0" u="none" strike="noStrike" noProof="0">
                        <a:effectLst/>
                        <a:latin typeface="Calibri"/>
                      </a:endParaRPr>
                    </a:p>
                    <a:p>
                      <a:pPr marL="0" marR="0" lvl="0">
                        <a:spcBef>
                          <a:spcPts val="0"/>
                        </a:spcBef>
                        <a:spcAft>
                          <a:spcPts val="0"/>
                        </a:spcAft>
                        <a:buNone/>
                      </a:pPr>
                      <a:r>
                        <a:rPr lang="en-US" sz="700" b="0" i="0" u="none" strike="noStrike" noProof="0">
                          <a:effectLst/>
                          <a:latin typeface="Calibri"/>
                        </a:rPr>
                        <a:t>Observe 100% of grades 3-5 teachers and provide feedback. </a:t>
                      </a:r>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Data sources-MAP data, </a:t>
                      </a:r>
                      <a:r>
                        <a:rPr lang="en-US" sz="700" b="0" i="0" u="none" strike="noStrike" noProof="0" err="1">
                          <a:effectLst/>
                          <a:latin typeface="Calibri"/>
                        </a:rPr>
                        <a:t>Fundations</a:t>
                      </a:r>
                      <a:r>
                        <a:rPr lang="en-US" sz="700" b="0" i="0" u="none" strike="noStrike" noProof="0">
                          <a:effectLst/>
                          <a:latin typeface="Calibri"/>
                        </a:rPr>
                        <a:t> data, intervention,  formative assessment data</a:t>
                      </a:r>
                      <a:endParaRPr lang="en-US" sz="1100"/>
                    </a:p>
                    <a:p>
                      <a:pPr lvl="0" algn="l">
                        <a:lnSpc>
                          <a:spcPct val="100000"/>
                        </a:lnSpc>
                        <a:spcBef>
                          <a:spcPts val="0"/>
                        </a:spcBef>
                        <a:spcAft>
                          <a:spcPts val="0"/>
                        </a:spcAft>
                        <a:buNone/>
                      </a:pPr>
                      <a:endParaRPr lang="en-US" sz="700" b="0" i="0" u="none" strike="noStrike" noProof="0">
                        <a:effectLst/>
                        <a:latin typeface="Calibri"/>
                      </a:endParaRPr>
                    </a:p>
                    <a:p>
                      <a:pPr lvl="0" algn="l">
                        <a:lnSpc>
                          <a:spcPct val="100000"/>
                        </a:lnSpc>
                        <a:spcBef>
                          <a:spcPts val="0"/>
                        </a:spcBef>
                        <a:spcAft>
                          <a:spcPts val="0"/>
                        </a:spcAft>
                        <a:buNone/>
                      </a:pPr>
                      <a:r>
                        <a:rPr lang="en-US" sz="700" b="0" i="0" u="none" strike="noStrike" noProof="0">
                          <a:effectLst/>
                          <a:latin typeface="Calibri"/>
                        </a:rPr>
                        <a:t>Grade 3-5 students will show incremental gains in reading comprehension and phonics</a:t>
                      </a:r>
                      <a:endParaRPr lang="en-US" sz="700" b="0" i="0" u="none" strike="noStrike" noProof="0">
                        <a:effectLst/>
                      </a:endParaRPr>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443235"/>
                  </a:ext>
                </a:extLst>
              </a:tr>
              <a:tr h="990600">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3.  Targeted PLCs driven by data and inclusive of meeting protocols based on PL calendar</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Coherent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Instruction,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Professional capacity,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Effective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Leadership</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Agendas, meeting minutes, data sources, PL calendar</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700" b="0" i="0" u="none" strike="noStrike" noProof="0">
                          <a:effectLst/>
                          <a:latin typeface="Calibri"/>
                        </a:rPr>
                        <a:t>APS Instructional Planning for Excellence Playbook</a:t>
                      </a:r>
                    </a:p>
                    <a:p>
                      <a:pPr marL="0" marR="0" lvl="0">
                        <a:spcBef>
                          <a:spcPts val="0"/>
                        </a:spcBef>
                        <a:spcAft>
                          <a:spcPts val="0"/>
                        </a:spcAft>
                        <a:buNone/>
                      </a:pPr>
                      <a:endParaRPr lang="en-US" sz="1000" b="1" i="1">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baseline="0" noProof="0">
                          <a:solidFill>
                            <a:srgbClr val="000000"/>
                          </a:solidFill>
                          <a:effectLst/>
                          <a:latin typeface="Calibri"/>
                        </a:rPr>
                        <a:t>September </a:t>
                      </a:r>
                      <a:endParaRPr lang="en-US" sz="700"/>
                    </a:p>
                    <a:p>
                      <a:pPr marL="0" marR="0" lvl="0">
                        <a:spcBef>
                          <a:spcPts val="0"/>
                        </a:spcBef>
                        <a:spcAft>
                          <a:spcPts val="0"/>
                        </a:spcAft>
                        <a:buNone/>
                      </a:pPr>
                      <a:r>
                        <a:rPr lang="en-US" sz="700" b="0" i="0" u="none" strike="noStrike" baseline="0" noProof="0">
                          <a:solidFill>
                            <a:srgbClr val="000000"/>
                          </a:solidFill>
                          <a:effectLst/>
                          <a:latin typeface="Calibri"/>
                        </a:rPr>
                        <a:t>30, 2022</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Assistant principal, </a:t>
                      </a:r>
                      <a:endParaRPr lang="en-US" sz="700"/>
                    </a:p>
                    <a:p>
                      <a:pPr marL="0" marR="0" lvl="0">
                        <a:spcBef>
                          <a:spcPts val="0"/>
                        </a:spcBef>
                        <a:spcAft>
                          <a:spcPts val="0"/>
                        </a:spcAft>
                        <a:buNone/>
                      </a:pPr>
                      <a:r>
                        <a:rPr lang="en-US" sz="700" b="0" i="0" u="none" strike="noStrike" noProof="0">
                          <a:effectLst/>
                          <a:latin typeface="Calibri"/>
                        </a:rPr>
                        <a:t>instructional </a:t>
                      </a:r>
                      <a:endParaRPr lang="en-US" sz="700"/>
                    </a:p>
                    <a:p>
                      <a:pPr marL="0" marR="0" lvl="0">
                        <a:spcBef>
                          <a:spcPts val="0"/>
                        </a:spcBef>
                        <a:spcAft>
                          <a:spcPts val="0"/>
                        </a:spcAft>
                        <a:buNone/>
                      </a:pPr>
                      <a:r>
                        <a:rPr lang="en-US" sz="700" b="0" i="0" u="none" strike="noStrike" noProof="0">
                          <a:effectLst/>
                          <a:latin typeface="Calibri"/>
                        </a:rPr>
                        <a:t>coaches</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endParaRPr lang="en-US" sz="700" b="0" i="0" u="none" strike="noStrike" noProof="0">
                        <a:effectLst/>
                        <a:latin typeface="Calibri"/>
                      </a:endParaRPr>
                    </a:p>
                    <a:p>
                      <a:pPr marL="0" marR="0" lvl="0">
                        <a:spcBef>
                          <a:spcPts val="0"/>
                        </a:spcBef>
                        <a:spcAft>
                          <a:spcPts val="0"/>
                        </a:spcAft>
                        <a:buNone/>
                      </a:pPr>
                      <a:r>
                        <a:rPr lang="en-US" sz="700" b="0" i="0" u="none" strike="noStrike" noProof="0">
                          <a:effectLst/>
                          <a:latin typeface="Calibri"/>
                        </a:rPr>
                        <a:t>100% of PLC's will receive observation and feedback</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Data source-MAP data, </a:t>
                      </a:r>
                      <a:r>
                        <a:rPr lang="en-US" sz="700" b="0" i="0" u="none" strike="noStrike" noProof="0" err="1">
                          <a:effectLst/>
                          <a:latin typeface="Calibri"/>
                        </a:rPr>
                        <a:t>Fundations</a:t>
                      </a:r>
                      <a:r>
                        <a:rPr lang="en-US" sz="700" b="0" i="0" u="none" strike="noStrike" noProof="0">
                          <a:effectLst/>
                          <a:latin typeface="Calibri"/>
                        </a:rPr>
                        <a:t> data, intervention,  formative assessment data</a:t>
                      </a:r>
                    </a:p>
                    <a:p>
                      <a:pPr lvl="0" algn="l">
                        <a:lnSpc>
                          <a:spcPct val="100000"/>
                        </a:lnSpc>
                        <a:spcBef>
                          <a:spcPts val="0"/>
                        </a:spcBef>
                        <a:spcAft>
                          <a:spcPts val="0"/>
                        </a:spcAft>
                        <a:buNone/>
                      </a:pPr>
                      <a:endParaRPr lang="en-US" sz="700" b="0" i="0" u="none" strike="noStrike" noProof="0">
                        <a:effectLst/>
                        <a:latin typeface="Calibri"/>
                      </a:endParaRPr>
                    </a:p>
                    <a:p>
                      <a:pPr lvl="0" algn="l">
                        <a:lnSpc>
                          <a:spcPct val="100000"/>
                        </a:lnSpc>
                        <a:spcBef>
                          <a:spcPts val="0"/>
                        </a:spcBef>
                        <a:spcAft>
                          <a:spcPts val="0"/>
                        </a:spcAft>
                        <a:buNone/>
                      </a:pPr>
                      <a:r>
                        <a:rPr lang="en-US" sz="700" b="0" i="0" u="none" strike="noStrike" noProof="0">
                          <a:effectLst/>
                          <a:latin typeface="Calibri"/>
                        </a:rPr>
                        <a:t>Grade 3- 5 students will</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 show incremental gains in reading comprehension, writing,  and phonics</a:t>
                      </a:r>
                      <a:endParaRPr lang="en-US" sz="700" b="0" i="0" u="none" strike="noStrike" noProof="0">
                        <a:effectLst/>
                      </a:endParaRPr>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696853"/>
                  </a:ext>
                </a:extLst>
              </a:tr>
              <a:tr h="681644">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4.  Consistent monitoring of lesson plans coupled with feedback to ensure quality lessons and assessments</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Coherent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Instruction,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Professional capacity,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Effective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Leadership</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Curricular units, lesson plans, lesson plan feedback tool </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solidFill>
                            <a:srgbClr val="000000"/>
                          </a:solidFill>
                          <a:effectLst/>
                          <a:latin typeface="Calibri"/>
                        </a:rPr>
                        <a:t>September </a:t>
                      </a:r>
                      <a:endParaRPr lang="en-US" sz="700" b="0" i="0" u="none" strike="noStrike" noProof="0">
                        <a:effectLst/>
                      </a:endParaRPr>
                    </a:p>
                    <a:p>
                      <a:pPr marL="0" marR="0" lvl="0">
                        <a:spcBef>
                          <a:spcPts val="0"/>
                        </a:spcBef>
                        <a:spcAft>
                          <a:spcPts val="0"/>
                        </a:spcAft>
                        <a:buNone/>
                      </a:pPr>
                      <a:r>
                        <a:rPr lang="en-US" sz="700" b="0" i="0" u="none" strike="noStrike" noProof="0">
                          <a:solidFill>
                            <a:srgbClr val="000000"/>
                          </a:solidFill>
                          <a:effectLst/>
                          <a:latin typeface="Calibri"/>
                        </a:rPr>
                        <a:t>30, 2022</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Assistant principal,</a:t>
                      </a:r>
                      <a:endParaRPr lang="en-US" sz="700"/>
                    </a:p>
                    <a:p>
                      <a:pPr marL="0" marR="0" lvl="0">
                        <a:spcBef>
                          <a:spcPts val="0"/>
                        </a:spcBef>
                        <a:spcAft>
                          <a:spcPts val="0"/>
                        </a:spcAft>
                        <a:buNone/>
                      </a:pPr>
                      <a:r>
                        <a:rPr lang="en-US" sz="700" b="0" i="0" u="none" strike="noStrike" noProof="0">
                          <a:effectLst/>
                          <a:latin typeface="Calibri"/>
                        </a:rPr>
                        <a:t> instructional </a:t>
                      </a:r>
                      <a:endParaRPr lang="en-US" sz="700"/>
                    </a:p>
                    <a:p>
                      <a:pPr marL="0" marR="0" lvl="0">
                        <a:spcBef>
                          <a:spcPts val="0"/>
                        </a:spcBef>
                        <a:spcAft>
                          <a:spcPts val="0"/>
                        </a:spcAft>
                        <a:buNone/>
                      </a:pPr>
                      <a:r>
                        <a:rPr lang="en-US" sz="700" b="0" i="0" u="none" strike="noStrike" noProof="0">
                          <a:effectLst/>
                          <a:latin typeface="Calibri"/>
                        </a:rPr>
                        <a:t>coaches</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100% of grades 3-5 lesson plans will be evaluated and feedback will be provided</a:t>
                      </a:r>
                      <a:r>
                        <a:rPr lang="en-US" sz="1000" b="0" i="0" u="none" strike="noStrike" noProof="0">
                          <a:effectLst/>
                        </a:rPr>
                        <a:t>. </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 MAP  data, </a:t>
                      </a:r>
                      <a:r>
                        <a:rPr lang="en-US" sz="700" b="0" i="0" u="none" strike="noStrike" noProof="0" err="1">
                          <a:effectLst/>
                          <a:latin typeface="Calibri"/>
                        </a:rPr>
                        <a:t>Fundations</a:t>
                      </a:r>
                      <a:r>
                        <a:rPr lang="en-US" sz="700" b="0" i="0" u="none" strike="noStrike" noProof="0">
                          <a:effectLst/>
                          <a:latin typeface="Calibri"/>
                        </a:rPr>
                        <a:t> data, </a:t>
                      </a:r>
                      <a:endParaRPr lang="en-US" sz="700"/>
                    </a:p>
                    <a:p>
                      <a:pPr marL="0" marR="0" lvl="0">
                        <a:spcBef>
                          <a:spcPts val="0"/>
                        </a:spcBef>
                        <a:spcAft>
                          <a:spcPts val="0"/>
                        </a:spcAft>
                        <a:buNone/>
                      </a:pPr>
                      <a:r>
                        <a:rPr lang="en-US" sz="700" b="0" i="0" u="none" strike="noStrike" noProof="0">
                          <a:effectLst/>
                          <a:latin typeface="Calibri"/>
                        </a:rPr>
                        <a:t>intervention,  formative assessment data</a:t>
                      </a:r>
                    </a:p>
                    <a:p>
                      <a:pPr marL="0" marR="0" lvl="0">
                        <a:spcBef>
                          <a:spcPts val="0"/>
                        </a:spcBef>
                        <a:spcAft>
                          <a:spcPts val="0"/>
                        </a:spcAft>
                        <a:buNone/>
                      </a:pPr>
                      <a:endParaRPr lang="en-US" sz="700" b="0" i="0" u="none" strike="noStrike" noProof="0">
                        <a:effectLst/>
                        <a:latin typeface="Calibri"/>
                      </a:endParaRPr>
                    </a:p>
                    <a:p>
                      <a:pPr marL="0" marR="0" lvl="0">
                        <a:spcBef>
                          <a:spcPts val="0"/>
                        </a:spcBef>
                        <a:spcAft>
                          <a:spcPts val="0"/>
                        </a:spcAft>
                        <a:buNone/>
                      </a:pPr>
                      <a:r>
                        <a:rPr lang="en-US" sz="700" b="0" i="0" u="none" strike="noStrike" noProof="0">
                          <a:effectLst/>
                          <a:latin typeface="Calibri"/>
                        </a:rPr>
                        <a:t>100% of lesson plans reviewed and feedback given </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225179"/>
                  </a:ext>
                </a:extLst>
              </a:tr>
              <a:tr h="938820">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5.</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044471"/>
                  </a:ext>
                </a:extLst>
              </a:tr>
            </a:tbl>
          </a:graphicData>
        </a:graphic>
      </p:graphicFrame>
    </p:spTree>
    <p:extLst>
      <p:ext uri="{BB962C8B-B14F-4D97-AF65-F5344CB8AC3E}">
        <p14:creationId xmlns:p14="http://schemas.microsoft.com/office/powerpoint/2010/main" val="1329920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4;ge4564d00d1_1_0">
            <a:extLst>
              <a:ext uri="{FF2B5EF4-FFF2-40B4-BE49-F238E27FC236}">
                <a16:creationId xmlns:a16="http://schemas.microsoft.com/office/drawing/2014/main" id="{9F5EC885-5815-4324-B153-FC4C0CA604E7}"/>
              </a:ext>
            </a:extLst>
          </p:cNvPr>
          <p:cNvSpPr txBox="1"/>
          <p:nvPr/>
        </p:nvSpPr>
        <p:spPr>
          <a:xfrm>
            <a:off x="1524001" y="197526"/>
            <a:ext cx="9143999" cy="307777"/>
          </a:xfrm>
          <a:prstGeom prst="rect">
            <a:avLst/>
          </a:prstGeom>
          <a:solidFill>
            <a:schemeClr val="accent1">
              <a:lumMod val="75000"/>
            </a:schemeClr>
          </a:solidFill>
          <a:ln>
            <a:noFill/>
          </a:ln>
        </p:spPr>
        <p:txBody>
          <a:bodyPr spcFirstLastPara="1" wrap="square" lIns="76200" tIns="38100" rIns="76200" bIns="38100" anchor="t" anchorCtr="0">
            <a:spAutoFit/>
          </a:bodyPr>
          <a:lstStyle/>
          <a:p>
            <a:pPr algn="ctr" defTabSz="914400">
              <a:buSzPts val="1500"/>
              <a:defRPr/>
            </a:pPr>
            <a:r>
              <a:rPr lang="en-US" sz="1500">
                <a:solidFill>
                  <a:srgbClr val="FFFFFF"/>
                </a:solidFill>
              </a:rPr>
              <a:t>Build Out Short Term Action Plans (STAP)</a:t>
            </a:r>
            <a:endParaRPr sz="1500">
              <a:solidFill>
                <a:srgbClr val="FFFFFF"/>
              </a:solidFill>
            </a:endParaRPr>
          </a:p>
        </p:txBody>
      </p:sp>
      <p:graphicFrame>
        <p:nvGraphicFramePr>
          <p:cNvPr id="2" name="Table 1"/>
          <p:cNvGraphicFramePr>
            <a:graphicFrameLocks noGrp="1"/>
          </p:cNvGraphicFramePr>
          <p:nvPr/>
        </p:nvGraphicFramePr>
        <p:xfrm>
          <a:off x="1524000" y="505324"/>
          <a:ext cx="9144000" cy="513850"/>
        </p:xfrm>
        <a:graphic>
          <a:graphicData uri="http://schemas.openxmlformats.org/drawingml/2006/table">
            <a:tbl>
              <a:tblPr firstRow="1" firstCol="1" bandRow="1"/>
              <a:tblGrid>
                <a:gridCol w="4572000">
                  <a:extLst>
                    <a:ext uri="{9D8B030D-6E8A-4147-A177-3AD203B41FA5}">
                      <a16:colId xmlns:a16="http://schemas.microsoft.com/office/drawing/2014/main" val="1739510672"/>
                    </a:ext>
                  </a:extLst>
                </a:gridCol>
                <a:gridCol w="4572000">
                  <a:extLst>
                    <a:ext uri="{9D8B030D-6E8A-4147-A177-3AD203B41FA5}">
                      <a16:colId xmlns:a16="http://schemas.microsoft.com/office/drawing/2014/main" val="1145644215"/>
                    </a:ext>
                  </a:extLst>
                </a:gridCol>
              </a:tblGrid>
              <a:tr h="256925">
                <a:tc>
                  <a:txBody>
                    <a:bodyPr/>
                    <a:lstStyle/>
                    <a:p>
                      <a:pPr marL="0" marR="0">
                        <a:spcBef>
                          <a:spcPts val="0"/>
                        </a:spcBef>
                        <a:spcAft>
                          <a:spcPts val="0"/>
                        </a:spcAft>
                      </a:pPr>
                      <a:r>
                        <a:rPr lang="en-US" sz="800">
                          <a:effectLst/>
                        </a:rPr>
                        <a:t>School Name: Usher-Collier 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tc>
                  <a:txBody>
                    <a:bodyPr/>
                    <a:lstStyle/>
                    <a:p>
                      <a:pPr marL="0" marR="0">
                        <a:spcBef>
                          <a:spcPts val="0"/>
                        </a:spcBef>
                        <a:spcAft>
                          <a:spcPts val="0"/>
                        </a:spcAft>
                      </a:pPr>
                      <a:r>
                        <a:rPr lang="en-US" sz="800">
                          <a:effectLst/>
                        </a:rPr>
                        <a:t>SES Name: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extLst>
                  <a:ext uri="{0D108BD9-81ED-4DB2-BD59-A6C34878D82A}">
                    <a16:rowId xmlns:a16="http://schemas.microsoft.com/office/drawing/2014/main" val="3622773395"/>
                  </a:ext>
                </a:extLst>
              </a:tr>
              <a:tr h="256925">
                <a:tc>
                  <a:txBody>
                    <a:bodyPr/>
                    <a:lstStyle/>
                    <a:p>
                      <a:pPr marL="0" marR="0">
                        <a:spcBef>
                          <a:spcPts val="0"/>
                        </a:spcBef>
                        <a:spcAft>
                          <a:spcPts val="0"/>
                        </a:spcAft>
                      </a:pPr>
                      <a:r>
                        <a:rPr lang="en-US" sz="800">
                          <a:effectLst/>
                        </a:rPr>
                        <a:t>Date STAP Started: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tc>
                  <a:txBody>
                    <a:bodyPr/>
                    <a:lstStyle/>
                    <a:p>
                      <a:pPr marL="0" marR="0">
                        <a:spcBef>
                          <a:spcPts val="0"/>
                        </a:spcBef>
                        <a:spcAft>
                          <a:spcPts val="0"/>
                        </a:spcAft>
                      </a:pPr>
                      <a:r>
                        <a:rPr lang="en-US" sz="800">
                          <a:effectLst/>
                        </a:rPr>
                        <a:t>Length of STAP: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extLst>
                  <a:ext uri="{0D108BD9-81ED-4DB2-BD59-A6C34878D82A}">
                    <a16:rowId xmlns:a16="http://schemas.microsoft.com/office/drawing/2014/main" val="1154343810"/>
                  </a:ext>
                </a:extLst>
              </a:tr>
            </a:tbl>
          </a:graphicData>
        </a:graphic>
      </p:graphicFrame>
      <p:graphicFrame>
        <p:nvGraphicFramePr>
          <p:cNvPr id="6" name="Table 5"/>
          <p:cNvGraphicFramePr>
            <a:graphicFrameLocks noGrp="1"/>
          </p:cNvGraphicFramePr>
          <p:nvPr/>
        </p:nvGraphicFramePr>
        <p:xfrm>
          <a:off x="1524000" y="1019175"/>
          <a:ext cx="9143999" cy="5785415"/>
        </p:xfrm>
        <a:graphic>
          <a:graphicData uri="http://schemas.openxmlformats.org/drawingml/2006/table">
            <a:tbl>
              <a:tblPr firstRow="1" firstCol="1" bandRow="1"/>
              <a:tblGrid>
                <a:gridCol w="1501948">
                  <a:extLst>
                    <a:ext uri="{9D8B030D-6E8A-4147-A177-3AD203B41FA5}">
                      <a16:colId xmlns:a16="http://schemas.microsoft.com/office/drawing/2014/main" val="3840910938"/>
                    </a:ext>
                  </a:extLst>
                </a:gridCol>
                <a:gridCol w="776349">
                  <a:extLst>
                    <a:ext uri="{9D8B030D-6E8A-4147-A177-3AD203B41FA5}">
                      <a16:colId xmlns:a16="http://schemas.microsoft.com/office/drawing/2014/main" val="4188174719"/>
                    </a:ext>
                  </a:extLst>
                </a:gridCol>
                <a:gridCol w="776349">
                  <a:extLst>
                    <a:ext uri="{9D8B030D-6E8A-4147-A177-3AD203B41FA5}">
                      <a16:colId xmlns:a16="http://schemas.microsoft.com/office/drawing/2014/main" val="3818759916"/>
                    </a:ext>
                  </a:extLst>
                </a:gridCol>
                <a:gridCol w="775745">
                  <a:extLst>
                    <a:ext uri="{9D8B030D-6E8A-4147-A177-3AD203B41FA5}">
                      <a16:colId xmlns:a16="http://schemas.microsoft.com/office/drawing/2014/main" val="3032202785"/>
                    </a:ext>
                  </a:extLst>
                </a:gridCol>
                <a:gridCol w="598121">
                  <a:extLst>
                    <a:ext uri="{9D8B030D-6E8A-4147-A177-3AD203B41FA5}">
                      <a16:colId xmlns:a16="http://schemas.microsoft.com/office/drawing/2014/main" val="2103793470"/>
                    </a:ext>
                  </a:extLst>
                </a:gridCol>
                <a:gridCol w="786015">
                  <a:extLst>
                    <a:ext uri="{9D8B030D-6E8A-4147-A177-3AD203B41FA5}">
                      <a16:colId xmlns:a16="http://schemas.microsoft.com/office/drawing/2014/main" val="1006784121"/>
                    </a:ext>
                  </a:extLst>
                </a:gridCol>
                <a:gridCol w="1658426">
                  <a:extLst>
                    <a:ext uri="{9D8B030D-6E8A-4147-A177-3AD203B41FA5}">
                      <a16:colId xmlns:a16="http://schemas.microsoft.com/office/drawing/2014/main" val="3514797910"/>
                    </a:ext>
                  </a:extLst>
                </a:gridCol>
                <a:gridCol w="1564781">
                  <a:extLst>
                    <a:ext uri="{9D8B030D-6E8A-4147-A177-3AD203B41FA5}">
                      <a16:colId xmlns:a16="http://schemas.microsoft.com/office/drawing/2014/main" val="2445088698"/>
                    </a:ext>
                  </a:extLst>
                </a:gridCol>
                <a:gridCol w="706265">
                  <a:extLst>
                    <a:ext uri="{9D8B030D-6E8A-4147-A177-3AD203B41FA5}">
                      <a16:colId xmlns:a16="http://schemas.microsoft.com/office/drawing/2014/main" val="3694663847"/>
                    </a:ext>
                  </a:extLst>
                </a:gridCol>
              </a:tblGrid>
              <a:tr h="523875">
                <a:tc gridSpan="9">
                  <a:txBody>
                    <a:bodyPr/>
                    <a:lstStyle/>
                    <a:p>
                      <a:pPr marL="0" marR="0">
                        <a:spcBef>
                          <a:spcPts val="0"/>
                        </a:spcBef>
                        <a:spcAft>
                          <a:spcPts val="0"/>
                        </a:spcAft>
                      </a:pPr>
                      <a:r>
                        <a:rPr lang="en-US" sz="800" b="1">
                          <a:solidFill>
                            <a:srgbClr val="FFFFFF"/>
                          </a:solidFill>
                          <a:effectLst/>
                          <a:latin typeface="Helvetica LT Std"/>
                          <a:ea typeface="Calibri" panose="020F0502020204030204" pitchFamily="34" charset="0"/>
                          <a:cs typeface="Times New Roman"/>
                        </a:rPr>
                        <a:t>Continuous Improvement Plan Goal #2:  </a:t>
                      </a:r>
                      <a:r>
                        <a:rPr lang="en-US" sz="800" b="1">
                          <a:solidFill>
                            <a:schemeClr val="tx1"/>
                          </a:solidFill>
                          <a:effectLst/>
                          <a:latin typeface="Helvetica LT Std"/>
                          <a:ea typeface="Calibri" panose="020F0502020204030204" pitchFamily="34" charset="0"/>
                          <a:cs typeface="Times New Roman"/>
                        </a:rPr>
                        <a:t>I</a:t>
                      </a:r>
                      <a:r>
                        <a:rPr lang="en-US" sz="800" b="1" i="0" u="none" strike="noStrike" noProof="0">
                          <a:solidFill>
                            <a:schemeClr val="tx1"/>
                          </a:solidFill>
                          <a:effectLst/>
                        </a:rPr>
                        <a:t>ncrease the percent of students in grades 3-5  scoring in the proficient and above categories by 3 percentage points on the End of Grade  Georgia Milestones Assessment in Mathematics</a:t>
                      </a:r>
                      <a:endParaRPr lang="en-US" sz="800" b="0" i="0" u="none" strike="noStrike" noProof="0">
                        <a:solidFill>
                          <a:schemeClr val="tx1"/>
                        </a:solidFill>
                        <a:effectLst/>
                      </a:endParaRPr>
                    </a:p>
                    <a:p>
                      <a:pPr marL="0" marR="0" lvl="0">
                        <a:spcBef>
                          <a:spcPts val="0"/>
                        </a:spcBef>
                        <a:spcAft>
                          <a:spcPts val="0"/>
                        </a:spcAft>
                        <a:buNone/>
                      </a:pPr>
                      <a:endParaRPr lang="en-US" sz="800" b="1">
                        <a:solidFill>
                          <a:srgbClr val="FFFFFF"/>
                        </a:solidFill>
                        <a:effectLst/>
                        <a:latin typeface="Helvetica LT Std"/>
                        <a:ea typeface="Calibri" panose="020F0502020204030204" pitchFamily="34" charset="0"/>
                        <a:cs typeface="Times New Roman"/>
                      </a:endParaRPr>
                    </a:p>
                    <a:p>
                      <a:pPr marL="0" marR="0" algn="ctr">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56333"/>
                  </a:ext>
                </a:extLst>
              </a:tr>
              <a:tr h="436520">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School Action Steps</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GSCI Systems and Structures</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Resources</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District Support</a:t>
                      </a:r>
                      <a:endParaRPr lang="en-US" sz="1000">
                        <a:effectLst/>
                        <a:latin typeface="Calibri"/>
                        <a:ea typeface="Calibri" panose="020F0502020204030204" pitchFamily="34" charset="0"/>
                        <a:cs typeface="Calibri"/>
                      </a:endParaRPr>
                    </a:p>
                    <a:p>
                      <a:pPr marL="0" marR="0" algn="ctr">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Timeline</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Position(s) Responsible</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Implementation Measurable Goal</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Student Progress Measurable Goal</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Completion of Action Step</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extLst>
                  <a:ext uri="{0D108BD9-81ED-4DB2-BD59-A6C34878D82A}">
                    <a16:rowId xmlns:a16="http://schemas.microsoft.com/office/drawing/2014/main" val="2941298360"/>
                  </a:ext>
                </a:extLst>
              </a:tr>
              <a:tr h="853440">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action steps will the school team implement to meet this goal?</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systems and structures is this action step a part of?</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resources are needed to implement the action step?</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What support, if any, will the district  provide to implement this action step?</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is the intended date of completion of this action step?</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Who is responsible for monitoring the implementation of this action step?</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What data will be used to evaluate the progress of implementation of this action step, and how will it be quantified? What measurable goal will be established to show implementation?</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What data will be used to evaluate the impact of this action step on student performance, and how will it be quantified? What measurable goal will be established to show impact?</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Was this action step completed? Attach final CIT agenda that documents completion.</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35373"/>
                  </a:ext>
                </a:extLst>
              </a:tr>
              <a:tr h="781050">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1.  </a:t>
                      </a:r>
                      <a:r>
                        <a:rPr lang="en-US" sz="700" b="1" i="0" u="none" strike="noStrike" noProof="0">
                          <a:effectLst/>
                        </a:rPr>
                        <a:t> Consistent monitoring and feedback to ensure fidelity of effective  instructional  practices implemented in the Mathematics block </a:t>
                      </a:r>
                    </a:p>
                    <a:p>
                      <a:pPr marL="0" marR="0" lvl="0">
                        <a:spcBef>
                          <a:spcPts val="0"/>
                        </a:spcBef>
                        <a:spcAft>
                          <a:spcPts val="0"/>
                        </a:spcAft>
                        <a:buNone/>
                      </a:pPr>
                      <a:endParaRPr lang="en-US" sz="700" b="1">
                        <a:effectLst/>
                        <a:latin typeface="Helvetica LT Std"/>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Coherent </a:t>
                      </a:r>
                      <a:endParaRPr lang="en-US" sz="1100"/>
                    </a:p>
                    <a:p>
                      <a:pPr lvl="0" algn="l">
                        <a:lnSpc>
                          <a:spcPct val="100000"/>
                        </a:lnSpc>
                        <a:spcBef>
                          <a:spcPts val="0"/>
                        </a:spcBef>
                        <a:spcAft>
                          <a:spcPts val="0"/>
                        </a:spcAft>
                        <a:buNone/>
                      </a:pPr>
                      <a:r>
                        <a:rPr lang="en-US" sz="700" b="0" i="0" u="none" strike="noStrike" noProof="0">
                          <a:effectLst/>
                          <a:latin typeface="Calibri"/>
                        </a:rPr>
                        <a:t>Instruction, </a:t>
                      </a:r>
                      <a:endParaRPr lang="en-US" sz="1100"/>
                    </a:p>
                    <a:p>
                      <a:pPr lvl="0" algn="l">
                        <a:lnSpc>
                          <a:spcPct val="100000"/>
                        </a:lnSpc>
                        <a:spcBef>
                          <a:spcPts val="0"/>
                        </a:spcBef>
                        <a:spcAft>
                          <a:spcPts val="0"/>
                        </a:spcAft>
                        <a:buNone/>
                      </a:pPr>
                      <a:r>
                        <a:rPr lang="en-US" sz="700" b="0" i="0" u="none" strike="noStrike" noProof="0">
                          <a:effectLst/>
                          <a:latin typeface="Calibri"/>
                        </a:rPr>
                        <a:t>Professional Capacity, </a:t>
                      </a:r>
                      <a:endParaRPr lang="en-US" sz="1100"/>
                    </a:p>
                    <a:p>
                      <a:pPr lvl="0" algn="l">
                        <a:lnSpc>
                          <a:spcPct val="100000"/>
                        </a:lnSpc>
                        <a:spcBef>
                          <a:spcPts val="0"/>
                        </a:spcBef>
                        <a:spcAft>
                          <a:spcPts val="0"/>
                        </a:spcAft>
                        <a:buNone/>
                      </a:pPr>
                      <a:r>
                        <a:rPr lang="en-US" sz="700" b="0" i="0" u="none" strike="noStrike" noProof="0">
                          <a:effectLst/>
                          <a:latin typeface="Calibri"/>
                        </a:rPr>
                        <a:t>Effective </a:t>
                      </a:r>
                      <a:endParaRPr lang="en-US" sz="1100"/>
                    </a:p>
                    <a:p>
                      <a:pPr lvl="0" algn="l">
                        <a:lnSpc>
                          <a:spcPct val="100000"/>
                        </a:lnSpc>
                        <a:spcBef>
                          <a:spcPts val="0"/>
                        </a:spcBef>
                        <a:spcAft>
                          <a:spcPts val="0"/>
                        </a:spcAft>
                        <a:buNone/>
                      </a:pPr>
                      <a:r>
                        <a:rPr lang="en-US" sz="700" b="0" i="0" u="none" strike="noStrike" noProof="0">
                          <a:effectLst/>
                          <a:latin typeface="Calibri"/>
                        </a:rPr>
                        <a:t>Leadership</a:t>
                      </a:r>
                      <a:endParaRPr lang="en-US" sz="1100"/>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a:effectLst/>
                          <a:latin typeface="Calibri"/>
                          <a:ea typeface="Calibri" panose="020F0502020204030204" pitchFamily="34" charset="0"/>
                          <a:cs typeface="Calibri"/>
                        </a:rPr>
                        <a:t>Master schedule, feedback tool, Unit of Study  resources</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endParaRPr lang="en-US" sz="700">
                        <a:effectLst/>
                        <a:latin typeface="Calibri"/>
                        <a:cs typeface="Calibri"/>
                      </a:endParaRPr>
                    </a:p>
                    <a:p>
                      <a:pPr marL="0" marR="0" lvl="0">
                        <a:spcBef>
                          <a:spcPts val="0"/>
                        </a:spcBef>
                        <a:spcAft>
                          <a:spcPts val="0"/>
                        </a:spcAft>
                        <a:buNone/>
                      </a:pPr>
                      <a:r>
                        <a:rPr lang="en-US" sz="700">
                          <a:effectLst/>
                          <a:latin typeface="Calibri"/>
                          <a:cs typeface="Calibri"/>
                        </a:rPr>
                        <a:t>Modeling from IDD department</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a:effectLst/>
                          <a:latin typeface="Calibri"/>
                          <a:cs typeface="Calibri"/>
                        </a:rPr>
                        <a:t>September 30, 2022</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a:effectLst/>
                          <a:latin typeface="Calibri"/>
                          <a:cs typeface="Calibri"/>
                        </a:rPr>
                        <a:t>Assistant principal, instructional coaches</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a:effectLst/>
                          <a:latin typeface="Calibri"/>
                          <a:cs typeface="Calibri"/>
                        </a:rPr>
                        <a:t>Data sources-MAP data, formative assessment data</a:t>
                      </a:r>
                      <a:endParaRPr lang="en-US" sz="1100"/>
                    </a:p>
                    <a:p>
                      <a:pPr marL="0" marR="0" lvl="0">
                        <a:spcBef>
                          <a:spcPts val="0"/>
                        </a:spcBef>
                        <a:spcAft>
                          <a:spcPts val="0"/>
                        </a:spcAft>
                        <a:buNone/>
                      </a:pPr>
                      <a:endParaRPr lang="en-US" sz="700">
                        <a:effectLst/>
                        <a:latin typeface="Calibri"/>
                        <a:cs typeface="Calibri"/>
                      </a:endParaRPr>
                    </a:p>
                    <a:p>
                      <a:pPr marL="0" marR="0" lvl="0">
                        <a:spcBef>
                          <a:spcPts val="0"/>
                        </a:spcBef>
                        <a:spcAft>
                          <a:spcPts val="0"/>
                        </a:spcAft>
                        <a:buNone/>
                      </a:pPr>
                      <a:r>
                        <a:rPr lang="en-US" sz="700">
                          <a:effectLst/>
                          <a:latin typeface="Calibri"/>
                          <a:cs typeface="Calibri"/>
                        </a:rPr>
                        <a:t>Observe 100% of grades 3-5 teachers and provide feedback. </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Data Sources- formative assessment data</a:t>
                      </a:r>
                    </a:p>
                    <a:p>
                      <a:pPr marL="0" marR="0" lvl="0">
                        <a:spcBef>
                          <a:spcPts val="0"/>
                        </a:spcBef>
                        <a:spcAft>
                          <a:spcPts val="0"/>
                        </a:spcAft>
                        <a:buNone/>
                      </a:pPr>
                      <a:endParaRPr lang="en-US" sz="1000">
                        <a:effectLst/>
                        <a:latin typeface="Calibri"/>
                        <a:ea typeface="Calibri" panose="020F0502020204030204" pitchFamily="34" charset="0"/>
                        <a:cs typeface="Calibri"/>
                      </a:endParaRPr>
                    </a:p>
                    <a:p>
                      <a:pPr marL="0" marR="0" lvl="0">
                        <a:spcBef>
                          <a:spcPts val="0"/>
                        </a:spcBef>
                        <a:spcAft>
                          <a:spcPts val="0"/>
                        </a:spcAft>
                        <a:buNone/>
                      </a:pPr>
                      <a:r>
                        <a:rPr lang="en-US" sz="700">
                          <a:effectLst/>
                          <a:latin typeface="Calibri"/>
                          <a:ea typeface="Calibri" panose="020F0502020204030204" pitchFamily="34" charset="0"/>
                          <a:cs typeface="Calibri"/>
                        </a:rPr>
                        <a:t>Grade 3-5 students will show incremental gains in mathematics </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783949"/>
                  </a:ext>
                </a:extLst>
              </a:tr>
              <a:tr h="733425">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2.  </a:t>
                      </a:r>
                      <a:r>
                        <a:rPr lang="en-US" sz="700" b="1" i="0" u="none" strike="noStrike" noProof="0">
                          <a:effectLst/>
                        </a:rPr>
                        <a:t> Consistent monitoring and feedback to ensure fidelity  of effective instructional  practices implemented in the school-wide Math intervention block</a:t>
                      </a:r>
                      <a:endParaRPr lang="en-US" sz="700" b="0" i="0" u="none" strike="noStrike" noProof="0">
                        <a:effectLst/>
                      </a:endParaRPr>
                    </a:p>
                    <a:p>
                      <a:pPr marL="0" marR="0" lvl="0">
                        <a:spcBef>
                          <a:spcPts val="0"/>
                        </a:spcBef>
                        <a:spcAft>
                          <a:spcPts val="0"/>
                        </a:spcAft>
                        <a:buNone/>
                      </a:pPr>
                      <a:endParaRPr lang="en-US" sz="700" b="1">
                        <a:effectLst/>
                        <a:latin typeface="Helvetica LT Std"/>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baseline="0" noProof="0">
                          <a:effectLst/>
                          <a:latin typeface="Calibri"/>
                        </a:rPr>
                        <a:t>Coherent </a:t>
                      </a:r>
                    </a:p>
                    <a:p>
                      <a:pPr lvl="0" algn="l">
                        <a:lnSpc>
                          <a:spcPct val="100000"/>
                        </a:lnSpc>
                        <a:spcBef>
                          <a:spcPts val="0"/>
                        </a:spcBef>
                        <a:spcAft>
                          <a:spcPts val="0"/>
                        </a:spcAft>
                        <a:buNone/>
                      </a:pPr>
                      <a:r>
                        <a:rPr lang="en-US" sz="700" b="0" i="0" u="none" strike="noStrike" baseline="0" noProof="0">
                          <a:effectLst/>
                          <a:latin typeface="Calibri"/>
                        </a:rPr>
                        <a:t>Instruction, </a:t>
                      </a:r>
                    </a:p>
                    <a:p>
                      <a:pPr lvl="0" algn="l">
                        <a:lnSpc>
                          <a:spcPct val="100000"/>
                        </a:lnSpc>
                        <a:spcBef>
                          <a:spcPts val="0"/>
                        </a:spcBef>
                        <a:spcAft>
                          <a:spcPts val="0"/>
                        </a:spcAft>
                        <a:buNone/>
                      </a:pPr>
                      <a:r>
                        <a:rPr lang="en-US" sz="700" b="0" i="0" u="none" strike="noStrike" baseline="0" noProof="0">
                          <a:effectLst/>
                          <a:latin typeface="Calibri"/>
                        </a:rPr>
                        <a:t>Professional Capacity,</a:t>
                      </a:r>
                      <a:endParaRPr lang="en-US" sz="1100"/>
                    </a:p>
                    <a:p>
                      <a:pPr lvl="0" algn="l">
                        <a:lnSpc>
                          <a:spcPct val="100000"/>
                        </a:lnSpc>
                        <a:spcBef>
                          <a:spcPts val="0"/>
                        </a:spcBef>
                        <a:spcAft>
                          <a:spcPts val="0"/>
                        </a:spcAft>
                        <a:buNone/>
                      </a:pPr>
                      <a:r>
                        <a:rPr lang="en-US" sz="700" b="0" i="0" u="none" strike="noStrike" baseline="0" noProof="0">
                          <a:effectLst/>
                          <a:latin typeface="Calibri"/>
                        </a:rPr>
                        <a:t>Effective </a:t>
                      </a:r>
                    </a:p>
                    <a:p>
                      <a:pPr lvl="0" algn="l">
                        <a:lnSpc>
                          <a:spcPct val="100000"/>
                        </a:lnSpc>
                        <a:spcBef>
                          <a:spcPts val="0"/>
                        </a:spcBef>
                        <a:spcAft>
                          <a:spcPts val="0"/>
                        </a:spcAft>
                        <a:buNone/>
                      </a:pPr>
                      <a:r>
                        <a:rPr lang="en-US" sz="700" b="0" i="0" u="none" strike="noStrike" baseline="0" noProof="0">
                          <a:effectLst/>
                          <a:latin typeface="Calibri"/>
                        </a:rPr>
                        <a:t>Leadership</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a:effectLst/>
                          <a:latin typeface="Calibri"/>
                          <a:cs typeface="Calibri"/>
                        </a:rPr>
                        <a:t>Master schedule, Unit of study, Do the Math resources,  observation tool</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rPr>
                        <a:t>Intervention </a:t>
                      </a:r>
                    </a:p>
                    <a:p>
                      <a:pPr marL="0" marR="0" lvl="0">
                        <a:spcBef>
                          <a:spcPts val="0"/>
                        </a:spcBef>
                        <a:spcAft>
                          <a:spcPts val="0"/>
                        </a:spcAft>
                        <a:buNone/>
                      </a:pPr>
                      <a:r>
                        <a:rPr lang="en-US" sz="700" b="0" i="0" u="none" strike="noStrike" noProof="0">
                          <a:effectLst/>
                          <a:latin typeface="Calibri"/>
                        </a:rPr>
                        <a:t>feedback and support, </a:t>
                      </a:r>
                      <a:endParaRPr lang="en-US" sz="700" b="0" i="0" u="none" strike="noStrike" noProof="0">
                        <a:effectLst/>
                      </a:endParaRPr>
                    </a:p>
                    <a:p>
                      <a:pPr marL="0" marR="0" lvl="0">
                        <a:spcBef>
                          <a:spcPts val="0"/>
                        </a:spcBef>
                        <a:spcAft>
                          <a:spcPts val="0"/>
                        </a:spcAft>
                        <a:buNone/>
                      </a:pPr>
                      <a:r>
                        <a:rPr lang="en-US" sz="700" b="0" i="0" u="none" strike="noStrike" noProof="0">
                          <a:effectLst/>
                          <a:latin typeface="Calibri"/>
                        </a:rPr>
                        <a:t>Modeling from IDD department</a:t>
                      </a:r>
                      <a:endParaRPr lang="en-US" sz="700" b="0" i="0" u="none" strike="noStrike" noProof="0">
                        <a:effectLst/>
                      </a:endParaRPr>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September </a:t>
                      </a:r>
                      <a:endParaRPr lang="en-US" sz="700"/>
                    </a:p>
                    <a:p>
                      <a:pPr marL="0" marR="0" lvl="0">
                        <a:spcBef>
                          <a:spcPts val="0"/>
                        </a:spcBef>
                        <a:spcAft>
                          <a:spcPts val="0"/>
                        </a:spcAft>
                        <a:buNone/>
                      </a:pPr>
                      <a:r>
                        <a:rPr lang="en-US" sz="700" b="0" i="0" u="none" strike="noStrike" noProof="0">
                          <a:effectLst/>
                          <a:latin typeface="Calibri"/>
                        </a:rPr>
                        <a:t>30, 2022</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Assistant principal, </a:t>
                      </a:r>
                      <a:endParaRPr lang="en-US" sz="700"/>
                    </a:p>
                    <a:p>
                      <a:pPr marL="0" marR="0" lvl="0">
                        <a:spcBef>
                          <a:spcPts val="0"/>
                        </a:spcBef>
                        <a:spcAft>
                          <a:spcPts val="0"/>
                        </a:spcAft>
                        <a:buNone/>
                      </a:pPr>
                      <a:r>
                        <a:rPr lang="en-US" sz="700" b="0" i="0" u="none" strike="noStrike" noProof="0">
                          <a:effectLst/>
                          <a:latin typeface="Calibri"/>
                        </a:rPr>
                        <a:t>Instructional </a:t>
                      </a:r>
                      <a:endParaRPr lang="en-US" sz="700"/>
                    </a:p>
                    <a:p>
                      <a:pPr marL="0" marR="0" lvl="0">
                        <a:spcBef>
                          <a:spcPts val="0"/>
                        </a:spcBef>
                        <a:spcAft>
                          <a:spcPts val="0"/>
                        </a:spcAft>
                        <a:buNone/>
                      </a:pPr>
                      <a:r>
                        <a:rPr lang="en-US" sz="700" b="0" i="0" u="none" strike="noStrike" noProof="0">
                          <a:effectLst/>
                          <a:latin typeface="Calibri"/>
                        </a:rPr>
                        <a:t>coaches</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sources-MAP data, </a:t>
                      </a:r>
                      <a:endParaRPr lang="en-US" sz="1100"/>
                    </a:p>
                    <a:p>
                      <a:pPr marL="0" marR="0" lvl="0">
                        <a:spcBef>
                          <a:spcPts val="0"/>
                        </a:spcBef>
                        <a:spcAft>
                          <a:spcPts val="0"/>
                        </a:spcAft>
                        <a:buNone/>
                      </a:pPr>
                      <a:r>
                        <a:rPr lang="en-US" sz="700" b="0" i="0" u="none" strike="noStrike" noProof="0">
                          <a:effectLst/>
                          <a:latin typeface="Calibri"/>
                        </a:rPr>
                        <a:t> intervention,  formative assessment data</a:t>
                      </a:r>
                    </a:p>
                    <a:p>
                      <a:pPr marL="0" marR="0" lvl="0">
                        <a:spcBef>
                          <a:spcPts val="0"/>
                        </a:spcBef>
                        <a:spcAft>
                          <a:spcPts val="0"/>
                        </a:spcAft>
                        <a:buNone/>
                      </a:pPr>
                      <a:endParaRPr lang="en-US" sz="700" b="0" i="0" u="none" strike="noStrike" noProof="0">
                        <a:effectLst/>
                        <a:latin typeface="Calibri"/>
                      </a:endParaRPr>
                    </a:p>
                    <a:p>
                      <a:pPr marL="0" marR="0" lvl="0">
                        <a:spcBef>
                          <a:spcPts val="0"/>
                        </a:spcBef>
                        <a:spcAft>
                          <a:spcPts val="0"/>
                        </a:spcAft>
                        <a:buNone/>
                      </a:pPr>
                      <a:r>
                        <a:rPr lang="en-US" sz="700" b="0" i="0" u="none" strike="noStrike" noProof="0">
                          <a:effectLst/>
                          <a:latin typeface="Calibri"/>
                        </a:rPr>
                        <a:t>Observe 100% of grades 3-5 teachers and provide feedback. </a:t>
                      </a:r>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Data sources-MAP data, </a:t>
                      </a:r>
                      <a:r>
                        <a:rPr lang="en-US" sz="700" b="0" i="0" u="none" strike="noStrike" noProof="0" err="1">
                          <a:effectLst/>
                          <a:latin typeface="Calibri"/>
                        </a:rPr>
                        <a:t>Fundations</a:t>
                      </a:r>
                      <a:r>
                        <a:rPr lang="en-US" sz="700" b="0" i="0" u="none" strike="noStrike" noProof="0">
                          <a:effectLst/>
                          <a:latin typeface="Calibri"/>
                        </a:rPr>
                        <a:t> data, intervention,  formative assessment data</a:t>
                      </a:r>
                      <a:endParaRPr lang="en-US" sz="1100"/>
                    </a:p>
                    <a:p>
                      <a:pPr lvl="0" algn="l">
                        <a:lnSpc>
                          <a:spcPct val="100000"/>
                        </a:lnSpc>
                        <a:spcBef>
                          <a:spcPts val="0"/>
                        </a:spcBef>
                        <a:spcAft>
                          <a:spcPts val="0"/>
                        </a:spcAft>
                        <a:buNone/>
                      </a:pPr>
                      <a:endParaRPr lang="en-US" sz="700" b="0" i="0" u="none" strike="noStrike" noProof="0">
                        <a:effectLst/>
                        <a:latin typeface="Calibri"/>
                      </a:endParaRPr>
                    </a:p>
                    <a:p>
                      <a:pPr lvl="0" algn="l">
                        <a:lnSpc>
                          <a:spcPct val="100000"/>
                        </a:lnSpc>
                        <a:spcBef>
                          <a:spcPts val="0"/>
                        </a:spcBef>
                        <a:spcAft>
                          <a:spcPts val="0"/>
                        </a:spcAft>
                        <a:buNone/>
                      </a:pPr>
                      <a:r>
                        <a:rPr lang="en-US" sz="700" b="0" i="0" u="none" strike="noStrike" noProof="0">
                          <a:effectLst/>
                          <a:latin typeface="Calibri"/>
                        </a:rPr>
                        <a:t>Grade 3-5 students will show incremental gains in mathematics </a:t>
                      </a:r>
                      <a:endParaRPr lang="en-US" sz="700" b="0" i="0" u="none" strike="noStrike" noProof="0">
                        <a:effectLst/>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443235"/>
                  </a:ext>
                </a:extLst>
              </a:tr>
              <a:tr h="681644">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3.  </a:t>
                      </a:r>
                      <a:r>
                        <a:rPr lang="en-US" sz="700" b="1" i="0" u="none" strike="noStrike" noProof="0">
                          <a:effectLst/>
                        </a:rPr>
                        <a:t> Targeted PLCs driven by data and inclusive of meeting protocols based on PL calendar</a:t>
                      </a:r>
                      <a:endParaRPr lang="en-US" sz="700" b="0" i="0" u="none" strike="noStrike" noProof="0">
                        <a:effectLst/>
                      </a:endParaRPr>
                    </a:p>
                    <a:p>
                      <a:pPr marL="0" marR="0" lvl="0">
                        <a:spcBef>
                          <a:spcPts val="0"/>
                        </a:spcBef>
                        <a:spcAft>
                          <a:spcPts val="0"/>
                        </a:spcAft>
                        <a:buNone/>
                      </a:pPr>
                      <a:endParaRPr lang="en-US" sz="700" b="1">
                        <a:effectLst/>
                        <a:latin typeface="Helvetica LT Std"/>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Coherent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Instruction,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Professional capacity,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Effective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Leadership</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a:effectLst/>
                          <a:latin typeface="Calibri"/>
                          <a:ea typeface="Calibri" panose="020F0502020204030204" pitchFamily="34" charset="0"/>
                          <a:cs typeface="Calibri"/>
                        </a:rPr>
                        <a:t>Agendas, meeting minutes, data sources, PL calendar</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700" b="0" i="0" u="none" strike="noStrike" noProof="0">
                          <a:effectLst/>
                          <a:latin typeface="Calibri"/>
                        </a:rPr>
                        <a:t>APS Instructional Planning for Excellence Playbook</a:t>
                      </a:r>
                      <a:endParaRPr lang="en-US" sz="1100"/>
                    </a:p>
                    <a:p>
                      <a:pPr marL="0" marR="0" lvl="0">
                        <a:spcBef>
                          <a:spcPts val="0"/>
                        </a:spcBef>
                        <a:spcAft>
                          <a:spcPts val="0"/>
                        </a:spcAft>
                        <a:buNone/>
                      </a:pPr>
                      <a:endParaRPr lang="en-US" sz="1000" b="1" i="1">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baseline="0" noProof="0">
                          <a:solidFill>
                            <a:srgbClr val="000000"/>
                          </a:solidFill>
                          <a:effectLst/>
                          <a:latin typeface="Calibri"/>
                        </a:rPr>
                        <a:t>September </a:t>
                      </a:r>
                      <a:endParaRPr lang="en-US" sz="700"/>
                    </a:p>
                    <a:p>
                      <a:pPr marL="0" marR="0" lvl="0">
                        <a:spcBef>
                          <a:spcPts val="0"/>
                        </a:spcBef>
                        <a:spcAft>
                          <a:spcPts val="0"/>
                        </a:spcAft>
                        <a:buNone/>
                      </a:pPr>
                      <a:r>
                        <a:rPr lang="en-US" sz="700" b="0" i="0" u="none" strike="noStrike" baseline="0" noProof="0">
                          <a:solidFill>
                            <a:srgbClr val="000000"/>
                          </a:solidFill>
                          <a:effectLst/>
                          <a:latin typeface="Calibri"/>
                        </a:rPr>
                        <a:t>30, 2022</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Assistant principal, </a:t>
                      </a:r>
                      <a:endParaRPr lang="en-US" sz="700"/>
                    </a:p>
                    <a:p>
                      <a:pPr marL="0" marR="0" lvl="0">
                        <a:spcBef>
                          <a:spcPts val="0"/>
                        </a:spcBef>
                        <a:spcAft>
                          <a:spcPts val="0"/>
                        </a:spcAft>
                        <a:buNone/>
                      </a:pPr>
                      <a:r>
                        <a:rPr lang="en-US" sz="700" b="0" i="0" u="none" strike="noStrike" noProof="0">
                          <a:effectLst/>
                          <a:latin typeface="Calibri"/>
                        </a:rPr>
                        <a:t>instructional </a:t>
                      </a:r>
                      <a:endParaRPr lang="en-US" sz="700"/>
                    </a:p>
                    <a:p>
                      <a:pPr marL="0" marR="0" lvl="0">
                        <a:spcBef>
                          <a:spcPts val="0"/>
                        </a:spcBef>
                        <a:spcAft>
                          <a:spcPts val="0"/>
                        </a:spcAft>
                        <a:buNone/>
                      </a:pPr>
                      <a:r>
                        <a:rPr lang="en-US" sz="700" b="0" i="0" u="none" strike="noStrike" noProof="0">
                          <a:effectLst/>
                          <a:latin typeface="Calibri"/>
                        </a:rPr>
                        <a:t>coaches</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endParaRPr lang="en-US" sz="700" b="0" i="0" u="none" strike="noStrike" noProof="0">
                        <a:effectLst/>
                        <a:latin typeface="Calibri"/>
                      </a:endParaRPr>
                    </a:p>
                    <a:p>
                      <a:pPr marL="0" marR="0" lvl="0">
                        <a:spcBef>
                          <a:spcPts val="0"/>
                        </a:spcBef>
                        <a:spcAft>
                          <a:spcPts val="0"/>
                        </a:spcAft>
                        <a:buNone/>
                      </a:pPr>
                      <a:r>
                        <a:rPr lang="en-US" sz="700" b="0" i="0" u="none" strike="noStrike" noProof="0">
                          <a:effectLst/>
                          <a:latin typeface="Calibri"/>
                        </a:rPr>
                        <a:t>100% of PLC's will receive observation and feedback</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Data source-MAP data, intervention,  formative assessment data</a:t>
                      </a:r>
                      <a:endParaRPr lang="en-US" sz="1100"/>
                    </a:p>
                    <a:p>
                      <a:pPr lvl="0" algn="l">
                        <a:lnSpc>
                          <a:spcPct val="100000"/>
                        </a:lnSpc>
                        <a:spcBef>
                          <a:spcPts val="0"/>
                        </a:spcBef>
                        <a:spcAft>
                          <a:spcPts val="0"/>
                        </a:spcAft>
                        <a:buNone/>
                      </a:pPr>
                      <a:endParaRPr lang="en-US" sz="700" b="0" i="0" u="none" strike="noStrike" noProof="0">
                        <a:effectLst/>
                        <a:latin typeface="Calibri"/>
                      </a:endParaRPr>
                    </a:p>
                    <a:p>
                      <a:pPr lvl="0" algn="l">
                        <a:lnSpc>
                          <a:spcPct val="100000"/>
                        </a:lnSpc>
                        <a:spcBef>
                          <a:spcPts val="0"/>
                        </a:spcBef>
                        <a:spcAft>
                          <a:spcPts val="0"/>
                        </a:spcAft>
                        <a:buNone/>
                      </a:pPr>
                      <a:r>
                        <a:rPr lang="en-US" sz="700" b="0" i="0" u="none" strike="noStrike" noProof="0">
                          <a:effectLst/>
                          <a:latin typeface="Calibri"/>
                        </a:rPr>
                        <a:t>Grade 3- 5 students will</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 show incremental gains in mathematics</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696853"/>
                  </a:ext>
                </a:extLst>
              </a:tr>
              <a:tr h="681644">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4.  </a:t>
                      </a:r>
                      <a:r>
                        <a:rPr lang="en-US" sz="700" b="1" i="0" u="none" strike="noStrike" noProof="0">
                          <a:effectLst/>
                        </a:rPr>
                        <a:t>Consistent monitoring of lesson plans coupled with feedback to ensure quality lessons and assessments</a:t>
                      </a:r>
                      <a:endParaRPr lang="en-US" sz="700" b="0" i="0" u="none" strike="noStrike" noProof="0">
                        <a:effectLst/>
                      </a:endParaRPr>
                    </a:p>
                    <a:p>
                      <a:pPr marL="0" marR="0" lvl="0">
                        <a:spcBef>
                          <a:spcPts val="0"/>
                        </a:spcBef>
                        <a:spcAft>
                          <a:spcPts val="0"/>
                        </a:spcAft>
                        <a:buNone/>
                      </a:pPr>
                      <a:endParaRPr lang="en-US" sz="700" b="1">
                        <a:effectLst/>
                        <a:latin typeface="Helvetica LT Std"/>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Coherent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Instruction,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Professional capacity,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Effective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Leadership</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a:effectLst/>
                          <a:latin typeface="Calibri"/>
                          <a:cs typeface="Calibri"/>
                        </a:rPr>
                        <a:t>Curricular units, lesson plans, lesson plan feedback tool </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solidFill>
                            <a:srgbClr val="000000"/>
                          </a:solidFill>
                          <a:effectLst/>
                          <a:latin typeface="Calibri"/>
                        </a:rPr>
                        <a:t>September </a:t>
                      </a:r>
                      <a:endParaRPr lang="en-US" sz="700" b="0" i="0" u="none" strike="noStrike" noProof="0">
                        <a:effectLst/>
                      </a:endParaRPr>
                    </a:p>
                    <a:p>
                      <a:pPr marL="0" marR="0" lvl="0">
                        <a:spcBef>
                          <a:spcPts val="0"/>
                        </a:spcBef>
                        <a:spcAft>
                          <a:spcPts val="0"/>
                        </a:spcAft>
                        <a:buNone/>
                      </a:pPr>
                      <a:r>
                        <a:rPr lang="en-US" sz="700" b="0" i="0" u="none" strike="noStrike" noProof="0">
                          <a:solidFill>
                            <a:srgbClr val="000000"/>
                          </a:solidFill>
                          <a:effectLst/>
                          <a:latin typeface="Calibri"/>
                        </a:rPr>
                        <a:t>30, 2022</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Assistant principal,</a:t>
                      </a:r>
                      <a:endParaRPr lang="en-US" sz="700"/>
                    </a:p>
                    <a:p>
                      <a:pPr marL="0" marR="0" lvl="0">
                        <a:spcBef>
                          <a:spcPts val="0"/>
                        </a:spcBef>
                        <a:spcAft>
                          <a:spcPts val="0"/>
                        </a:spcAft>
                        <a:buNone/>
                      </a:pPr>
                      <a:r>
                        <a:rPr lang="en-US" sz="700" b="0" i="0" u="none" strike="noStrike" noProof="0">
                          <a:effectLst/>
                          <a:latin typeface="Calibri"/>
                        </a:rPr>
                        <a:t> instructional </a:t>
                      </a:r>
                      <a:endParaRPr lang="en-US" sz="700"/>
                    </a:p>
                    <a:p>
                      <a:pPr marL="0" marR="0" lvl="0">
                        <a:spcBef>
                          <a:spcPts val="0"/>
                        </a:spcBef>
                        <a:spcAft>
                          <a:spcPts val="0"/>
                        </a:spcAft>
                        <a:buNone/>
                      </a:pPr>
                      <a:r>
                        <a:rPr lang="en-US" sz="700" b="0" i="0" u="none" strike="noStrike" noProof="0">
                          <a:effectLst/>
                          <a:latin typeface="Calibri"/>
                        </a:rPr>
                        <a:t>coaches</a:t>
                      </a:r>
                      <a:endParaRPr lang="en-US" sz="7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100% of grades 3-5 lesson plans will be evaluated and feedback will be provided</a:t>
                      </a:r>
                      <a:r>
                        <a:rPr lang="en-US" sz="1000" b="0" i="0" u="none" strike="noStrike" noProof="0">
                          <a:effectLst/>
                        </a:rPr>
                        <a:t>. </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 MAP  data, </a:t>
                      </a:r>
                      <a:r>
                        <a:rPr lang="en-US" sz="700" b="0" i="0" u="none" strike="noStrike" noProof="0" err="1">
                          <a:effectLst/>
                          <a:latin typeface="Calibri"/>
                        </a:rPr>
                        <a:t>Fundations</a:t>
                      </a:r>
                      <a:r>
                        <a:rPr lang="en-US" sz="700" b="0" i="0" u="none" strike="noStrike" noProof="0">
                          <a:effectLst/>
                          <a:latin typeface="Calibri"/>
                        </a:rPr>
                        <a:t> data, </a:t>
                      </a:r>
                      <a:endParaRPr lang="en-US" sz="700"/>
                    </a:p>
                    <a:p>
                      <a:pPr marL="0" marR="0" lvl="0">
                        <a:spcBef>
                          <a:spcPts val="0"/>
                        </a:spcBef>
                        <a:spcAft>
                          <a:spcPts val="0"/>
                        </a:spcAft>
                        <a:buNone/>
                      </a:pPr>
                      <a:r>
                        <a:rPr lang="en-US" sz="700" b="0" i="0" u="none" strike="noStrike" noProof="0">
                          <a:effectLst/>
                          <a:latin typeface="Calibri"/>
                        </a:rPr>
                        <a:t>intervention,  formative assessment data</a:t>
                      </a:r>
                      <a:endParaRPr lang="en-US" sz="1100"/>
                    </a:p>
                    <a:p>
                      <a:pPr marL="0" marR="0" lvl="0">
                        <a:spcBef>
                          <a:spcPts val="0"/>
                        </a:spcBef>
                        <a:spcAft>
                          <a:spcPts val="0"/>
                        </a:spcAft>
                        <a:buNone/>
                      </a:pPr>
                      <a:endParaRPr lang="en-US" sz="700" b="0" i="0" u="none" strike="noStrike" noProof="0">
                        <a:effectLst/>
                        <a:latin typeface="Calibri"/>
                      </a:endParaRPr>
                    </a:p>
                    <a:p>
                      <a:pPr marL="0" marR="0" lvl="0">
                        <a:spcBef>
                          <a:spcPts val="0"/>
                        </a:spcBef>
                        <a:spcAft>
                          <a:spcPts val="0"/>
                        </a:spcAft>
                        <a:buNone/>
                      </a:pPr>
                      <a:r>
                        <a:rPr lang="en-US" sz="700" b="0" i="0" u="none" strike="noStrike" noProof="0">
                          <a:effectLst/>
                          <a:latin typeface="Calibri"/>
                        </a:rPr>
                        <a:t>100% of lesson plans reviewed and feedback given </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225179"/>
                  </a:ext>
                </a:extLst>
              </a:tr>
              <a:tr h="938820">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5.</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044471"/>
                  </a:ext>
                </a:extLst>
              </a:tr>
            </a:tbl>
          </a:graphicData>
        </a:graphic>
      </p:graphicFrame>
    </p:spTree>
    <p:extLst>
      <p:ext uri="{BB962C8B-B14F-4D97-AF65-F5344CB8AC3E}">
        <p14:creationId xmlns:p14="http://schemas.microsoft.com/office/powerpoint/2010/main" val="325312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4;ge4564d00d1_1_0">
            <a:extLst>
              <a:ext uri="{FF2B5EF4-FFF2-40B4-BE49-F238E27FC236}">
                <a16:creationId xmlns:a16="http://schemas.microsoft.com/office/drawing/2014/main" id="{9F5EC885-5815-4324-B153-FC4C0CA604E7}"/>
              </a:ext>
            </a:extLst>
          </p:cNvPr>
          <p:cNvSpPr txBox="1"/>
          <p:nvPr/>
        </p:nvSpPr>
        <p:spPr>
          <a:xfrm>
            <a:off x="1524001" y="197526"/>
            <a:ext cx="9143999" cy="307777"/>
          </a:xfrm>
          <a:prstGeom prst="rect">
            <a:avLst/>
          </a:prstGeom>
          <a:solidFill>
            <a:schemeClr val="accent1">
              <a:lumMod val="75000"/>
            </a:schemeClr>
          </a:solidFill>
          <a:ln>
            <a:noFill/>
          </a:ln>
        </p:spPr>
        <p:txBody>
          <a:bodyPr spcFirstLastPara="1" wrap="square" lIns="76200" tIns="38100" rIns="76200" bIns="38100" anchor="t" anchorCtr="0">
            <a:spAutoFit/>
          </a:bodyPr>
          <a:lstStyle/>
          <a:p>
            <a:pPr algn="ctr" defTabSz="914400">
              <a:buSzPts val="1500"/>
              <a:defRPr/>
            </a:pPr>
            <a:r>
              <a:rPr lang="en-US" sz="1500">
                <a:solidFill>
                  <a:srgbClr val="FFFFFF"/>
                </a:solidFill>
              </a:rPr>
              <a:t>Build Out Short Term Action Plans (STAP)</a:t>
            </a:r>
            <a:endParaRPr sz="15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84127215"/>
              </p:ext>
            </p:extLst>
          </p:nvPr>
        </p:nvGraphicFramePr>
        <p:xfrm>
          <a:off x="164892" y="505324"/>
          <a:ext cx="10503108" cy="513850"/>
        </p:xfrm>
        <a:graphic>
          <a:graphicData uri="http://schemas.openxmlformats.org/drawingml/2006/table">
            <a:tbl>
              <a:tblPr firstRow="1" firstCol="1" bandRow="1"/>
              <a:tblGrid>
                <a:gridCol w="5251554">
                  <a:extLst>
                    <a:ext uri="{9D8B030D-6E8A-4147-A177-3AD203B41FA5}">
                      <a16:colId xmlns:a16="http://schemas.microsoft.com/office/drawing/2014/main" val="1739510672"/>
                    </a:ext>
                  </a:extLst>
                </a:gridCol>
                <a:gridCol w="5251554">
                  <a:extLst>
                    <a:ext uri="{9D8B030D-6E8A-4147-A177-3AD203B41FA5}">
                      <a16:colId xmlns:a16="http://schemas.microsoft.com/office/drawing/2014/main" val="1145644215"/>
                    </a:ext>
                  </a:extLst>
                </a:gridCol>
              </a:tblGrid>
              <a:tr h="256925">
                <a:tc>
                  <a:txBody>
                    <a:bodyPr/>
                    <a:lstStyle/>
                    <a:p>
                      <a:pPr marL="0" marR="0">
                        <a:spcBef>
                          <a:spcPts val="0"/>
                        </a:spcBef>
                        <a:spcAft>
                          <a:spcPts val="0"/>
                        </a:spcAft>
                      </a:pPr>
                      <a:r>
                        <a:rPr lang="en-US" sz="800" dirty="0">
                          <a:effectLst/>
                        </a:rPr>
                        <a:t>School Name: Usher-Collier 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tc>
                  <a:txBody>
                    <a:bodyPr/>
                    <a:lstStyle/>
                    <a:p>
                      <a:pPr marL="0" marR="0">
                        <a:spcBef>
                          <a:spcPts val="0"/>
                        </a:spcBef>
                        <a:spcAft>
                          <a:spcPts val="0"/>
                        </a:spcAft>
                      </a:pPr>
                      <a:r>
                        <a:rPr lang="en-US" sz="800">
                          <a:effectLst/>
                        </a:rPr>
                        <a:t>SES Name: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extLst>
                  <a:ext uri="{0D108BD9-81ED-4DB2-BD59-A6C34878D82A}">
                    <a16:rowId xmlns:a16="http://schemas.microsoft.com/office/drawing/2014/main" val="3622773395"/>
                  </a:ext>
                </a:extLst>
              </a:tr>
              <a:tr h="256925">
                <a:tc>
                  <a:txBody>
                    <a:bodyPr/>
                    <a:lstStyle/>
                    <a:p>
                      <a:pPr marL="0" marR="0">
                        <a:spcBef>
                          <a:spcPts val="0"/>
                        </a:spcBef>
                        <a:spcAft>
                          <a:spcPts val="0"/>
                        </a:spcAft>
                      </a:pPr>
                      <a:r>
                        <a:rPr lang="en-US" sz="800">
                          <a:effectLst/>
                        </a:rPr>
                        <a:t>Date STAP Started: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tc>
                  <a:txBody>
                    <a:bodyPr/>
                    <a:lstStyle/>
                    <a:p>
                      <a:pPr marL="0" marR="0">
                        <a:spcBef>
                          <a:spcPts val="0"/>
                        </a:spcBef>
                        <a:spcAft>
                          <a:spcPts val="0"/>
                        </a:spcAft>
                      </a:pPr>
                      <a:r>
                        <a:rPr lang="en-US" sz="800" dirty="0">
                          <a:effectLst/>
                        </a:rPr>
                        <a:t>Length of STAP: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extLst>
                  <a:ext uri="{0D108BD9-81ED-4DB2-BD59-A6C34878D82A}">
                    <a16:rowId xmlns:a16="http://schemas.microsoft.com/office/drawing/2014/main" val="115434381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60954155"/>
              </p:ext>
            </p:extLst>
          </p:nvPr>
        </p:nvGraphicFramePr>
        <p:xfrm>
          <a:off x="164892" y="1019176"/>
          <a:ext cx="10503106" cy="5661244"/>
        </p:xfrm>
        <a:graphic>
          <a:graphicData uri="http://schemas.openxmlformats.org/drawingml/2006/table">
            <a:tbl>
              <a:tblPr firstRow="1" firstCol="1" bandRow="1"/>
              <a:tblGrid>
                <a:gridCol w="1725188">
                  <a:extLst>
                    <a:ext uri="{9D8B030D-6E8A-4147-A177-3AD203B41FA5}">
                      <a16:colId xmlns:a16="http://schemas.microsoft.com/office/drawing/2014/main" val="3840910938"/>
                    </a:ext>
                  </a:extLst>
                </a:gridCol>
                <a:gridCol w="891741">
                  <a:extLst>
                    <a:ext uri="{9D8B030D-6E8A-4147-A177-3AD203B41FA5}">
                      <a16:colId xmlns:a16="http://schemas.microsoft.com/office/drawing/2014/main" val="4188174719"/>
                    </a:ext>
                  </a:extLst>
                </a:gridCol>
                <a:gridCol w="891741">
                  <a:extLst>
                    <a:ext uri="{9D8B030D-6E8A-4147-A177-3AD203B41FA5}">
                      <a16:colId xmlns:a16="http://schemas.microsoft.com/office/drawing/2014/main" val="3818759916"/>
                    </a:ext>
                  </a:extLst>
                </a:gridCol>
                <a:gridCol w="891047">
                  <a:extLst>
                    <a:ext uri="{9D8B030D-6E8A-4147-A177-3AD203B41FA5}">
                      <a16:colId xmlns:a16="http://schemas.microsoft.com/office/drawing/2014/main" val="3032202785"/>
                    </a:ext>
                  </a:extLst>
                </a:gridCol>
                <a:gridCol w="687022">
                  <a:extLst>
                    <a:ext uri="{9D8B030D-6E8A-4147-A177-3AD203B41FA5}">
                      <a16:colId xmlns:a16="http://schemas.microsoft.com/office/drawing/2014/main" val="2103793470"/>
                    </a:ext>
                  </a:extLst>
                </a:gridCol>
                <a:gridCol w="902843">
                  <a:extLst>
                    <a:ext uri="{9D8B030D-6E8A-4147-A177-3AD203B41FA5}">
                      <a16:colId xmlns:a16="http://schemas.microsoft.com/office/drawing/2014/main" val="1006784121"/>
                    </a:ext>
                  </a:extLst>
                </a:gridCol>
                <a:gridCol w="1904924">
                  <a:extLst>
                    <a:ext uri="{9D8B030D-6E8A-4147-A177-3AD203B41FA5}">
                      <a16:colId xmlns:a16="http://schemas.microsoft.com/office/drawing/2014/main" val="3514797910"/>
                    </a:ext>
                  </a:extLst>
                </a:gridCol>
                <a:gridCol w="1797360">
                  <a:extLst>
                    <a:ext uri="{9D8B030D-6E8A-4147-A177-3AD203B41FA5}">
                      <a16:colId xmlns:a16="http://schemas.microsoft.com/office/drawing/2014/main" val="2445088698"/>
                    </a:ext>
                  </a:extLst>
                </a:gridCol>
                <a:gridCol w="811240">
                  <a:extLst>
                    <a:ext uri="{9D8B030D-6E8A-4147-A177-3AD203B41FA5}">
                      <a16:colId xmlns:a16="http://schemas.microsoft.com/office/drawing/2014/main" val="3694663847"/>
                    </a:ext>
                  </a:extLst>
                </a:gridCol>
              </a:tblGrid>
              <a:tr h="523875">
                <a:tc gridSpan="9">
                  <a:txBody>
                    <a:bodyPr/>
                    <a:lstStyle/>
                    <a:p>
                      <a:pPr marL="0" marR="0">
                        <a:spcBef>
                          <a:spcPts val="0"/>
                        </a:spcBef>
                        <a:spcAft>
                          <a:spcPts val="0"/>
                        </a:spcAft>
                      </a:pPr>
                      <a:r>
                        <a:rPr lang="en-US" sz="800" b="1">
                          <a:solidFill>
                            <a:srgbClr val="FFFFFF"/>
                          </a:solidFill>
                          <a:effectLst/>
                          <a:latin typeface="Helvetica LT Std"/>
                          <a:ea typeface="Calibri" panose="020F0502020204030204" pitchFamily="34" charset="0"/>
                          <a:cs typeface="Times New Roman"/>
                        </a:rPr>
                        <a:t>Continuous Improvement Plan Goal #3:  </a:t>
                      </a:r>
                      <a:r>
                        <a:rPr lang="en-US" sz="800" b="1" i="0" u="none" strike="noStrike" noProof="0">
                          <a:effectLst/>
                          <a:latin typeface="Arial"/>
                        </a:rPr>
                        <a:t>Increase the number of students' ADA from 89 percent  to 92 percent </a:t>
                      </a:r>
                      <a:endParaRPr lang="en-US" sz="800" b="0" i="0" u="none" strike="noStrike" noProof="0">
                        <a:effectLst/>
                      </a:endParaRPr>
                    </a:p>
                    <a:p>
                      <a:pPr marL="0" marR="0" lvl="0">
                        <a:spcBef>
                          <a:spcPts val="0"/>
                        </a:spcBef>
                        <a:spcAft>
                          <a:spcPts val="0"/>
                        </a:spcAft>
                        <a:buNone/>
                      </a:pPr>
                      <a:endParaRPr lang="en-US" sz="800" b="1">
                        <a:solidFill>
                          <a:srgbClr val="FFFFFF"/>
                        </a:solidFill>
                        <a:effectLst/>
                        <a:latin typeface="Helvetica LT Std"/>
                        <a:cs typeface="Times New Roman"/>
                      </a:endParaRPr>
                    </a:p>
                    <a:p>
                      <a:pPr marL="0" marR="0" lvl="0">
                        <a:spcBef>
                          <a:spcPts val="0"/>
                        </a:spcBef>
                        <a:spcAft>
                          <a:spcPts val="0"/>
                        </a:spcAft>
                        <a:buNone/>
                      </a:pPr>
                      <a:endParaRPr lang="en-US" sz="800" b="1">
                        <a:solidFill>
                          <a:srgbClr val="FFFFFF"/>
                        </a:solidFill>
                        <a:effectLst/>
                        <a:latin typeface="Helvetica LT Std"/>
                        <a:ea typeface="Calibri" panose="020F0502020204030204" pitchFamily="34" charset="0"/>
                        <a:cs typeface="Times New Roman"/>
                      </a:endParaRPr>
                    </a:p>
                    <a:p>
                      <a:pPr marL="0" marR="0" algn="ctr">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56333"/>
                  </a:ext>
                </a:extLst>
              </a:tr>
              <a:tr h="436520">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School Action Steps</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GSCI Systems and Structures</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Resources</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District Support</a:t>
                      </a:r>
                      <a:endParaRPr lang="en-US" sz="1000">
                        <a:effectLst/>
                        <a:latin typeface="Calibri"/>
                        <a:ea typeface="Calibri" panose="020F0502020204030204" pitchFamily="34" charset="0"/>
                        <a:cs typeface="Calibri"/>
                      </a:endParaRPr>
                    </a:p>
                    <a:p>
                      <a:pPr marL="0" marR="0" algn="ctr">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Times New Roman" panose="02020603050405020304" pitchFamily="18" charset="0"/>
                          <a:cs typeface="Calibri"/>
                        </a:rPr>
                        <a:t>Timeline</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Position(s) Responsible</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Implementation Measurable Goal</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Student Progress Measurable Goal</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ctr">
                        <a:spcBef>
                          <a:spcPts val="0"/>
                        </a:spcBef>
                        <a:spcAft>
                          <a:spcPts val="0"/>
                        </a:spcAft>
                      </a:pPr>
                      <a:r>
                        <a:rPr lang="en-US" sz="700" b="1">
                          <a:solidFill>
                            <a:srgbClr val="FFFFFF"/>
                          </a:solidFill>
                          <a:effectLst/>
                          <a:latin typeface="Helvetica LT Std"/>
                          <a:ea typeface="Calibri" panose="020F0502020204030204" pitchFamily="34" charset="0"/>
                          <a:cs typeface="Calibri"/>
                        </a:rPr>
                        <a:t>Completion of Action Step</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extLst>
                  <a:ext uri="{0D108BD9-81ED-4DB2-BD59-A6C34878D82A}">
                    <a16:rowId xmlns:a16="http://schemas.microsoft.com/office/drawing/2014/main" val="2941298360"/>
                  </a:ext>
                </a:extLst>
              </a:tr>
              <a:tr h="853440">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action steps will the school team implement to meet this goal?</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systems and structures is this action step a part of?</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solidFill>
                            <a:srgbClr val="000000"/>
                          </a:solidFill>
                          <a:effectLst/>
                          <a:latin typeface="Helvetica LT Std"/>
                          <a:ea typeface="Times New Roman" panose="02020603050405020304" pitchFamily="18" charset="0"/>
                          <a:cs typeface="Calibri"/>
                        </a:rPr>
                        <a:t>What resources are needed to implement the action step?</a:t>
                      </a:r>
                      <a:endParaRPr lang="en-US" sz="100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What support, if any, will the district  provide to implement this action step?</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solidFill>
                            <a:srgbClr val="000000"/>
                          </a:solidFill>
                          <a:effectLst/>
                          <a:latin typeface="Helvetica LT Std"/>
                          <a:ea typeface="Times New Roman" panose="02020603050405020304" pitchFamily="18" charset="0"/>
                          <a:cs typeface="Calibri"/>
                        </a:rPr>
                        <a:t>What is the intended date of completion of this action step?</a:t>
                      </a:r>
                      <a:endParaRPr lang="en-US" sz="1000" dirty="0">
                        <a:effectLst/>
                        <a:latin typeface="Times New Roman"/>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Who is responsible for monitoring the implementation of this action step?</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What data will be used to evaluate the progress of implementation of this action step, and how will it be quantified? What measurable goal will be established to show implementation?</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What data will be used to evaluate the impact of this action step on student performance, and how will it be quantified? What measurable goal will be established to show impact?</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Helvetica LT Std"/>
                          <a:ea typeface="Calibri" panose="020F0502020204030204" pitchFamily="34" charset="0"/>
                          <a:cs typeface="Calibri"/>
                        </a:rPr>
                        <a:t>Was this action step completed? Attach final CIT agenda that documents completion.</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35373"/>
                  </a:ext>
                </a:extLst>
              </a:tr>
              <a:tr h="733425">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1.  Implement monthly CARE Team meetings focused on attendance in addition to other topics</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Supportive Learning Environment &amp; Effective Leadership</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Meeting agenda, sign-in sheet, meeting minutes, APS Graphs Workbook</a:t>
                      </a:r>
                      <a:endParaRPr lang="en-US" sz="700" b="0" i="0" u="none" strike="noStrike" noProof="0">
                        <a:effectLst/>
                      </a:endParaRPr>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CARE Team Coordinator School Support </a:t>
                      </a:r>
                      <a:endParaRPr lang="en-US" sz="1000">
                        <a:effectLst/>
                        <a:latin typeface="Calibri"/>
                        <a:ea typeface="Calibri" panose="020F0502020204030204" pitchFamily="34" charset="0"/>
                        <a:cs typeface="Calibri"/>
                      </a:endParaRPr>
                    </a:p>
                    <a:p>
                      <a:pPr marL="0" marR="0" lvl="0">
                        <a:spcBef>
                          <a:spcPts val="0"/>
                        </a:spcBef>
                        <a:spcAft>
                          <a:spcPts val="0"/>
                        </a:spcAft>
                        <a:buNone/>
                      </a:pPr>
                      <a:r>
                        <a:rPr lang="en-US" sz="700">
                          <a:effectLst/>
                          <a:latin typeface="Calibri"/>
                          <a:ea typeface="Calibri" panose="020F0502020204030204" pitchFamily="34" charset="0"/>
                          <a:cs typeface="Calibri"/>
                        </a:rPr>
                        <a:t>Check-ins</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September 30, 2022</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Principal, Assistant Principal, Business Manager</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  APS Graphs</a:t>
                      </a:r>
                    </a:p>
                    <a:p>
                      <a:pPr marL="0" marR="0" lvl="0">
                        <a:spcBef>
                          <a:spcPts val="0"/>
                        </a:spcBef>
                        <a:spcAft>
                          <a:spcPts val="0"/>
                        </a:spcAft>
                        <a:buNone/>
                      </a:pPr>
                      <a:r>
                        <a:rPr lang="en-US" sz="700" b="0" i="0" u="none" strike="noStrike" noProof="0">
                          <a:effectLst/>
                          <a:latin typeface="Calibri"/>
                        </a:rPr>
                        <a:t>Attendance Workbook </a:t>
                      </a:r>
                    </a:p>
                    <a:p>
                      <a:pPr marL="0" marR="0" lvl="0">
                        <a:spcBef>
                          <a:spcPts val="0"/>
                        </a:spcBef>
                        <a:spcAft>
                          <a:spcPts val="0"/>
                        </a:spcAft>
                        <a:buNone/>
                      </a:pPr>
                      <a:endParaRPr lang="en-US" sz="700" b="0" i="0" u="none" strike="noStrike" noProof="0">
                        <a:effectLst/>
                        <a:latin typeface="Calibri"/>
                      </a:endParaRPr>
                    </a:p>
                    <a:p>
                      <a:pPr marL="0" marR="0" lvl="0">
                        <a:spcBef>
                          <a:spcPts val="0"/>
                        </a:spcBef>
                        <a:spcAft>
                          <a:spcPts val="0"/>
                        </a:spcAft>
                        <a:buNone/>
                      </a:pPr>
                      <a:r>
                        <a:rPr lang="en-US" sz="700" b="0" i="0" u="none" strike="noStrike" noProof="0">
                          <a:effectLst/>
                          <a:latin typeface="Calibri"/>
                        </a:rPr>
                        <a:t>100% of Care Team meetings will be inclusive of attendance review</a:t>
                      </a:r>
                    </a:p>
                    <a:p>
                      <a:pPr marL="0" marR="0" lvl="0">
                        <a:spcBef>
                          <a:spcPts val="0"/>
                        </a:spcBef>
                        <a:spcAft>
                          <a:spcPts val="0"/>
                        </a:spcAft>
                        <a:buNone/>
                      </a:pPr>
                      <a:endParaRPr lang="en-US" sz="700" b="0" i="0" u="none" strike="noStrike" noProof="0">
                        <a:effectLst/>
                        <a:latin typeface="Calibri"/>
                      </a:endParaRPr>
                    </a:p>
                    <a:p>
                      <a:pPr marL="0" marR="0" lvl="0">
                        <a:spcBef>
                          <a:spcPts val="0"/>
                        </a:spcBef>
                        <a:spcAft>
                          <a:spcPts val="0"/>
                        </a:spcAft>
                        <a:buNone/>
                      </a:pPr>
                      <a:endParaRPr lang="en-US" sz="700" b="0" i="0" u="none" strike="noStrike" noProof="0">
                        <a:effectLst/>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  APS Graphs</a:t>
                      </a:r>
                      <a:endParaRPr lang="en-US" sz="700" b="0" i="0" u="none" strike="noStrike" noProof="0">
                        <a:effectLst/>
                      </a:endParaRPr>
                    </a:p>
                    <a:p>
                      <a:pPr marL="0" marR="0" lvl="0">
                        <a:spcBef>
                          <a:spcPts val="0"/>
                        </a:spcBef>
                        <a:spcAft>
                          <a:spcPts val="0"/>
                        </a:spcAft>
                        <a:buNone/>
                      </a:pPr>
                      <a:r>
                        <a:rPr lang="en-US" sz="700" b="0" i="0" u="none" strike="noStrike" noProof="0">
                          <a:effectLst/>
                          <a:latin typeface="Calibri"/>
                        </a:rPr>
                        <a:t>Attendance Workbook </a:t>
                      </a:r>
                      <a:endParaRPr lang="en-US" sz="700" b="0" i="0" u="none" strike="noStrike" noProof="0">
                        <a:effectLst/>
                      </a:endParaRPr>
                    </a:p>
                    <a:p>
                      <a:pPr marL="0" marR="0" lvl="0">
                        <a:spcBef>
                          <a:spcPts val="0"/>
                        </a:spcBef>
                        <a:spcAft>
                          <a:spcPts val="0"/>
                        </a:spcAft>
                        <a:buNone/>
                      </a:pPr>
                      <a:r>
                        <a:rPr lang="en-US" sz="700">
                          <a:effectLst/>
                          <a:latin typeface="Calibri"/>
                          <a:ea typeface="Calibri" panose="020F0502020204030204" pitchFamily="34" charset="0"/>
                          <a:cs typeface="Calibri"/>
                        </a:rPr>
                        <a:t>90 % of targeted students will increase their ADA</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783949"/>
                  </a:ext>
                </a:extLst>
              </a:tr>
              <a:tr h="733425">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2.  Develop and implement APTT meetings inclusive of attendance target</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Family and Community Engagement</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APTT Flyers, meeting agenda, sign-in sheets</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APTT/Family Engagement </a:t>
                      </a:r>
                      <a:endParaRPr lang="en-US" sz="700">
                        <a:effectLst/>
                        <a:latin typeface="Calibri"/>
                        <a:cs typeface="Calibri"/>
                      </a:endParaRPr>
                    </a:p>
                    <a:p>
                      <a:pPr marL="0" marR="0" lvl="0">
                        <a:spcBef>
                          <a:spcPts val="0"/>
                        </a:spcBef>
                        <a:spcAft>
                          <a:spcPts val="0"/>
                        </a:spcAft>
                        <a:buNone/>
                      </a:pPr>
                      <a:r>
                        <a:rPr lang="en-US" sz="700">
                          <a:effectLst/>
                          <a:latin typeface="Calibri"/>
                          <a:ea typeface="Calibri" panose="020F0502020204030204" pitchFamily="34" charset="0"/>
                          <a:cs typeface="Calibri"/>
                        </a:rPr>
                        <a:t>Coordinator Provides </a:t>
                      </a:r>
                    </a:p>
                    <a:p>
                      <a:pPr marL="0" marR="0" lvl="0">
                        <a:spcBef>
                          <a:spcPts val="0"/>
                        </a:spcBef>
                        <a:spcAft>
                          <a:spcPts val="0"/>
                        </a:spcAft>
                        <a:buNone/>
                      </a:pPr>
                      <a:r>
                        <a:rPr lang="en-US" sz="700">
                          <a:effectLst/>
                          <a:latin typeface="Calibri"/>
                          <a:ea typeface="Calibri" panose="020F0502020204030204" pitchFamily="34" charset="0"/>
                          <a:cs typeface="Calibri"/>
                        </a:rPr>
                        <a:t> Guidelines/</a:t>
                      </a:r>
                      <a:endParaRPr lang="en-US" sz="1100"/>
                    </a:p>
                    <a:p>
                      <a:pPr marL="0" marR="0" lvl="0">
                        <a:spcBef>
                          <a:spcPts val="0"/>
                        </a:spcBef>
                        <a:spcAft>
                          <a:spcPts val="0"/>
                        </a:spcAft>
                        <a:buNone/>
                      </a:pPr>
                      <a:r>
                        <a:rPr lang="en-US" sz="700">
                          <a:effectLst/>
                          <a:latin typeface="Calibri"/>
                          <a:ea typeface="Calibri" panose="020F0502020204030204" pitchFamily="34" charset="0"/>
                          <a:cs typeface="Calibri"/>
                        </a:rPr>
                        <a:t>Protocols/</a:t>
                      </a:r>
                      <a:endParaRPr lang="en-US" sz="1100"/>
                    </a:p>
                    <a:p>
                      <a:pPr marL="0" marR="0" lvl="0">
                        <a:spcBef>
                          <a:spcPts val="0"/>
                        </a:spcBef>
                        <a:spcAft>
                          <a:spcPts val="0"/>
                        </a:spcAft>
                        <a:buNone/>
                      </a:pPr>
                      <a:r>
                        <a:rPr lang="en-US" sz="700">
                          <a:effectLst/>
                          <a:latin typeface="Calibri"/>
                          <a:ea typeface="Calibri" panose="020F0502020204030204" pitchFamily="34" charset="0"/>
                          <a:cs typeface="Calibri"/>
                        </a:rPr>
                        <a:t>Resources</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September 30, 2022</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Principal, Assistant Principal, Business Manager</a:t>
                      </a:r>
                      <a:endParaRPr lang="en-US" sz="700" b="0" i="0" u="none" strike="noStrike" noProof="0">
                        <a:effectLst/>
                      </a:endParaRPr>
                    </a:p>
                    <a:p>
                      <a:pPr marL="0" marR="0" lvl="0">
                        <a:spcBef>
                          <a:spcPts val="0"/>
                        </a:spcBef>
                        <a:spcAft>
                          <a:spcPts val="0"/>
                        </a:spcAft>
                        <a:buNone/>
                      </a:pPr>
                      <a:endParaRPr lang="en-US" sz="7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Data Source:  APTT Google Drive and APS Graphs Attendance Workbook</a:t>
                      </a:r>
                    </a:p>
                    <a:p>
                      <a:pPr marL="0" marR="0" lvl="0">
                        <a:spcBef>
                          <a:spcPts val="0"/>
                        </a:spcBef>
                        <a:spcAft>
                          <a:spcPts val="0"/>
                        </a:spcAft>
                        <a:buNone/>
                      </a:pPr>
                      <a:r>
                        <a:rPr lang="en-US" sz="700">
                          <a:effectLst/>
                          <a:latin typeface="Calibri"/>
                          <a:ea typeface="Calibri" panose="020F0502020204030204" pitchFamily="34" charset="0"/>
                          <a:cs typeface="Calibri"/>
                        </a:rPr>
                        <a:t>100% of teachers will include a review of attendance during APTT meetings</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  APS Graphs</a:t>
                      </a:r>
                      <a:endParaRPr lang="en-US" sz="700" b="0" i="0" u="none" strike="noStrike" noProof="0">
                        <a:effectLst/>
                      </a:endParaRPr>
                    </a:p>
                    <a:p>
                      <a:pPr marL="0" marR="0" lvl="0">
                        <a:spcBef>
                          <a:spcPts val="0"/>
                        </a:spcBef>
                        <a:spcAft>
                          <a:spcPts val="0"/>
                        </a:spcAft>
                        <a:buNone/>
                      </a:pPr>
                      <a:r>
                        <a:rPr lang="en-US" sz="700" b="0" i="0" u="none" strike="noStrike" noProof="0">
                          <a:effectLst/>
                          <a:latin typeface="Calibri"/>
                        </a:rPr>
                        <a:t>Attendance Workbook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90 % of targeted students will increase their ADA</a:t>
                      </a:r>
                      <a:endParaRPr lang="en-US" sz="700" b="0" i="0" u="none" strike="noStrike" noProof="0">
                        <a:effectLst/>
                      </a:endParaRPr>
                    </a:p>
                    <a:p>
                      <a:pPr marL="0" marR="0" lvl="0">
                        <a:spcBef>
                          <a:spcPts val="0"/>
                        </a:spcBef>
                        <a:spcAft>
                          <a:spcPts val="0"/>
                        </a:spcAft>
                        <a:buNone/>
                      </a:pPr>
                      <a:endParaRPr lang="en-US" sz="7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443235"/>
                  </a:ext>
                </a:extLst>
              </a:tr>
              <a:tr h="681644">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3.  Implement monthly attendance meetings with individual grade levels focused on attendance</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Supportive Learning Environment &amp; Effective Leadership</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Meeting agenda, sign-in sheet, meeting minutes, APS Graphs Workbook</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Guidelines/</a:t>
                      </a:r>
                      <a:endParaRPr lang="en-US" sz="1100"/>
                    </a:p>
                    <a:p>
                      <a:pPr marL="0" marR="0" lvl="0">
                        <a:spcBef>
                          <a:spcPts val="0"/>
                        </a:spcBef>
                        <a:spcAft>
                          <a:spcPts val="0"/>
                        </a:spcAft>
                        <a:buNone/>
                      </a:pPr>
                      <a:r>
                        <a:rPr lang="en-US" sz="700">
                          <a:effectLst/>
                          <a:latin typeface="Calibri"/>
                          <a:ea typeface="Calibri" panose="020F0502020204030204" pitchFamily="34" charset="0"/>
                          <a:cs typeface="Calibri"/>
                        </a:rPr>
                        <a:t>Protocols</a:t>
                      </a:r>
                    </a:p>
                    <a:p>
                      <a:pPr marL="0" marR="0" lvl="0">
                        <a:spcBef>
                          <a:spcPts val="0"/>
                        </a:spcBef>
                        <a:spcAft>
                          <a:spcPts val="0"/>
                        </a:spcAft>
                        <a:buNone/>
                      </a:pPr>
                      <a:r>
                        <a:rPr lang="en-US" sz="700">
                          <a:effectLst/>
                          <a:latin typeface="Calibri"/>
                          <a:ea typeface="Calibri" panose="020F0502020204030204" pitchFamily="34" charset="0"/>
                          <a:cs typeface="Calibri"/>
                        </a:rPr>
                        <a:t>Provided for Attendance</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September 30, 2022</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Principal, Assistant Principal, Business Manager</a:t>
                      </a:r>
                      <a:endParaRPr lang="en-US" sz="700" b="0" i="0" u="none" strike="noStrike" noProof="0">
                        <a:effectLst/>
                      </a:endParaRPr>
                    </a:p>
                    <a:p>
                      <a:pPr marL="0" marR="0" lvl="0">
                        <a:spcBef>
                          <a:spcPts val="0"/>
                        </a:spcBef>
                        <a:spcAft>
                          <a:spcPts val="0"/>
                        </a:spcAft>
                        <a:buNone/>
                      </a:pPr>
                      <a:endParaRPr lang="en-US" sz="7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  APS Graphs Attendance Workbook</a:t>
                      </a:r>
                      <a:endParaRPr lang="en-US" sz="700" b="0" i="0" u="none" strike="noStrike" noProof="0">
                        <a:effectLst/>
                      </a:endParaRPr>
                    </a:p>
                    <a:p>
                      <a:pPr marL="0" marR="0" lvl="0">
                        <a:spcBef>
                          <a:spcPts val="0"/>
                        </a:spcBef>
                        <a:spcAft>
                          <a:spcPts val="0"/>
                        </a:spcAft>
                        <a:buNone/>
                      </a:pPr>
                      <a:r>
                        <a:rPr lang="en-US" sz="700" b="0" i="0" u="none" strike="noStrike" noProof="0">
                          <a:effectLst/>
                          <a:latin typeface="Calibri"/>
                        </a:rPr>
                        <a:t>100% of all K-5 grade levels will participate in monthly meetings</a:t>
                      </a:r>
                      <a:endParaRPr lang="en-US" sz="700" b="0" i="0" u="none" strike="noStrike" noProof="0">
                        <a:effectLst/>
                      </a:endParaRPr>
                    </a:p>
                    <a:p>
                      <a:pPr marL="0" marR="0" lvl="0">
                        <a:spcBef>
                          <a:spcPts val="0"/>
                        </a:spcBef>
                        <a:spcAft>
                          <a:spcPts val="0"/>
                        </a:spcAft>
                        <a:buNone/>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  APS Graphs</a:t>
                      </a:r>
                      <a:endParaRPr lang="en-US" sz="700" b="0" i="0" u="none" strike="noStrike" noProof="0">
                        <a:effectLst/>
                      </a:endParaRPr>
                    </a:p>
                    <a:p>
                      <a:pPr marL="0" marR="0" lvl="0">
                        <a:spcBef>
                          <a:spcPts val="0"/>
                        </a:spcBef>
                        <a:spcAft>
                          <a:spcPts val="0"/>
                        </a:spcAft>
                        <a:buNone/>
                      </a:pPr>
                      <a:r>
                        <a:rPr lang="en-US" sz="700" b="0" i="0" u="none" strike="noStrike" noProof="0">
                          <a:effectLst/>
                          <a:latin typeface="Calibri"/>
                        </a:rPr>
                        <a:t>Attendance Workbook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90 % of targeted students will increase their ADA</a:t>
                      </a:r>
                      <a:endParaRPr lang="en-US" sz="700" b="0" i="0" u="none" strike="noStrike" noProof="0">
                        <a:effectLst/>
                      </a:endParaRPr>
                    </a:p>
                    <a:p>
                      <a:pPr marL="0" marR="0" lvl="0">
                        <a:spcBef>
                          <a:spcPts val="0"/>
                        </a:spcBef>
                        <a:spcAft>
                          <a:spcPts val="0"/>
                        </a:spcAft>
                        <a:buNone/>
                      </a:pPr>
                      <a:endParaRPr lang="en-US" sz="7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696853"/>
                  </a:ext>
                </a:extLst>
              </a:tr>
              <a:tr h="733425">
                <a:tc>
                  <a:txBody>
                    <a:bodyPr/>
                    <a:lstStyle/>
                    <a:p>
                      <a:pPr marL="0" marR="0">
                        <a:spcBef>
                          <a:spcPts val="0"/>
                        </a:spcBef>
                        <a:spcAft>
                          <a:spcPts val="0"/>
                        </a:spcAft>
                      </a:pPr>
                      <a:r>
                        <a:rPr lang="en-US" sz="700" b="1">
                          <a:effectLst/>
                          <a:latin typeface="Helvetica LT Std"/>
                          <a:ea typeface="Calibri" panose="020F0502020204030204" pitchFamily="34" charset="0"/>
                          <a:cs typeface="Calibri"/>
                        </a:rPr>
                        <a:t>4.  Implementation of student attendance goal setting and monthly incentives</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Supportive Learning Environment</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Attendance plan, Daily attendance in Infinite Campus</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Guidelines/</a:t>
                      </a:r>
                      <a:endParaRPr lang="en-US" sz="1100"/>
                    </a:p>
                    <a:p>
                      <a:pPr marL="0" marR="0" lvl="0">
                        <a:spcBef>
                          <a:spcPts val="0"/>
                        </a:spcBef>
                        <a:spcAft>
                          <a:spcPts val="0"/>
                        </a:spcAft>
                        <a:buNone/>
                      </a:pPr>
                      <a:r>
                        <a:rPr lang="en-US" sz="700">
                          <a:effectLst/>
                          <a:latin typeface="Calibri"/>
                          <a:ea typeface="Calibri" panose="020F0502020204030204" pitchFamily="34" charset="0"/>
                          <a:cs typeface="Calibri"/>
                        </a:rPr>
                        <a:t>Protocols </a:t>
                      </a:r>
                    </a:p>
                    <a:p>
                      <a:pPr marL="0" marR="0" lvl="0">
                        <a:spcBef>
                          <a:spcPts val="0"/>
                        </a:spcBef>
                        <a:spcAft>
                          <a:spcPts val="0"/>
                        </a:spcAft>
                        <a:buNone/>
                      </a:pPr>
                      <a:r>
                        <a:rPr lang="en-US" sz="700">
                          <a:effectLst/>
                          <a:latin typeface="Calibri"/>
                          <a:ea typeface="Calibri" panose="020F0502020204030204" pitchFamily="34" charset="0"/>
                          <a:cs typeface="Calibri"/>
                        </a:rPr>
                        <a:t>Provided for Attendance</a:t>
                      </a:r>
                      <a:endParaRPr lang="en-US" sz="1100"/>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a:ea typeface="Calibri" panose="020F0502020204030204" pitchFamily="34" charset="0"/>
                          <a:cs typeface="Calibri"/>
                        </a:rPr>
                        <a:t>September 30, 2022</a:t>
                      </a: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700" b="0" i="0" u="none" strike="noStrike" noProof="0">
                          <a:effectLst/>
                          <a:latin typeface="Calibri"/>
                        </a:rPr>
                        <a:t>Principal, Assistant Principal, Business Manager</a:t>
                      </a:r>
                      <a:endParaRPr lang="en-US" sz="700" b="0" i="0" u="none" strike="noStrike" noProof="0">
                        <a:effectLst/>
                      </a:endParaRPr>
                    </a:p>
                    <a:p>
                      <a:pPr marL="0" marR="0" lvl="0">
                        <a:spcBef>
                          <a:spcPts val="0"/>
                        </a:spcBef>
                        <a:spcAft>
                          <a:spcPts val="0"/>
                        </a:spcAft>
                        <a:buNone/>
                      </a:pPr>
                      <a:endParaRPr lang="en-US" sz="7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rPr>
                        <a:t>Data Source:  APS Graphs</a:t>
                      </a:r>
                    </a:p>
                    <a:p>
                      <a:pPr marL="0" marR="0" lvl="0">
                        <a:spcBef>
                          <a:spcPts val="0"/>
                        </a:spcBef>
                        <a:spcAft>
                          <a:spcPts val="0"/>
                        </a:spcAft>
                        <a:buNone/>
                      </a:pPr>
                      <a:r>
                        <a:rPr lang="en-US" sz="700" b="0" i="0" u="none" strike="noStrike" noProof="0">
                          <a:effectLst/>
                        </a:rPr>
                        <a:t>Attendance Workbook</a:t>
                      </a:r>
                    </a:p>
                    <a:p>
                      <a:pPr marL="0" marR="0" lvl="0">
                        <a:spcBef>
                          <a:spcPts val="0"/>
                        </a:spcBef>
                        <a:spcAft>
                          <a:spcPts val="0"/>
                        </a:spcAft>
                        <a:buNone/>
                      </a:pPr>
                      <a:r>
                        <a:rPr lang="en-US" sz="700" b="0" i="0" u="none" strike="noStrike" noProof="0">
                          <a:effectLst/>
                        </a:rPr>
                        <a:t>1. 100% of students K-5 will set attendance goals</a:t>
                      </a:r>
                    </a:p>
                    <a:p>
                      <a:pPr marL="0" marR="0" lvl="0">
                        <a:spcBef>
                          <a:spcPts val="0"/>
                        </a:spcBef>
                        <a:spcAft>
                          <a:spcPts val="0"/>
                        </a:spcAft>
                        <a:buNone/>
                      </a:pPr>
                      <a:r>
                        <a:rPr lang="en-US" sz="700" b="0" i="0" u="none" strike="noStrike" noProof="0">
                          <a:effectLst/>
                        </a:rPr>
                        <a:t>2.100% of students that meet attendance goals or show improvement will be celebrated</a:t>
                      </a: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spcBef>
                          <a:spcPts val="0"/>
                        </a:spcBef>
                        <a:spcAft>
                          <a:spcPts val="0"/>
                        </a:spcAft>
                        <a:buNone/>
                      </a:pPr>
                      <a:r>
                        <a:rPr lang="en-US" sz="700" b="0" i="0" u="none" strike="noStrike" noProof="0">
                          <a:effectLst/>
                          <a:latin typeface="Calibri"/>
                        </a:rPr>
                        <a:t>Data Source:  APS Graphs</a:t>
                      </a:r>
                      <a:endParaRPr lang="en-US" sz="700" b="0" i="0" u="none" strike="noStrike" noProof="0">
                        <a:effectLst/>
                      </a:endParaRPr>
                    </a:p>
                    <a:p>
                      <a:pPr marL="0" marR="0" lvl="0">
                        <a:spcBef>
                          <a:spcPts val="0"/>
                        </a:spcBef>
                        <a:spcAft>
                          <a:spcPts val="0"/>
                        </a:spcAft>
                        <a:buNone/>
                      </a:pPr>
                      <a:r>
                        <a:rPr lang="en-US" sz="700" b="0" i="0" u="none" strike="noStrike" noProof="0">
                          <a:effectLst/>
                          <a:latin typeface="Calibri"/>
                        </a:rPr>
                        <a:t>Attendance Workbook </a:t>
                      </a:r>
                      <a:endParaRPr lang="en-US" sz="700" b="0" i="0" u="none" strike="noStrike" noProof="0">
                        <a:effectLst/>
                      </a:endParaRPr>
                    </a:p>
                    <a:p>
                      <a:pPr lvl="0" algn="l">
                        <a:lnSpc>
                          <a:spcPct val="100000"/>
                        </a:lnSpc>
                        <a:spcBef>
                          <a:spcPts val="0"/>
                        </a:spcBef>
                        <a:spcAft>
                          <a:spcPts val="0"/>
                        </a:spcAft>
                        <a:buNone/>
                      </a:pPr>
                      <a:r>
                        <a:rPr lang="en-US" sz="700" b="0" i="0" u="none" strike="noStrike" noProof="0">
                          <a:effectLst/>
                          <a:latin typeface="Calibri"/>
                        </a:rPr>
                        <a:t>90 % of targeted students will increase their ADA</a:t>
                      </a:r>
                      <a:endParaRPr lang="en-US" sz="700" b="0" i="0" u="none" strike="noStrike" noProof="0">
                        <a:effectLst/>
                      </a:endParaRPr>
                    </a:p>
                    <a:p>
                      <a:pPr marL="0" marR="0" lvl="0">
                        <a:spcBef>
                          <a:spcPts val="0"/>
                        </a:spcBef>
                        <a:spcAft>
                          <a:spcPts val="0"/>
                        </a:spcAft>
                        <a:buNone/>
                      </a:pPr>
                      <a:endParaRPr lang="en-US" sz="7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225179"/>
                  </a:ext>
                </a:extLst>
              </a:tr>
              <a:tr h="938820">
                <a:tc>
                  <a:txBody>
                    <a:bodyPr/>
                    <a:lstStyle/>
                    <a:p>
                      <a:pPr marL="0" marR="0">
                        <a:spcBef>
                          <a:spcPts val="0"/>
                        </a:spcBef>
                        <a:spcAft>
                          <a:spcPts val="0"/>
                        </a:spcAft>
                      </a:pPr>
                      <a:endParaRPr lang="en-US" sz="700" b="1" i="0" u="none" strike="noStrike" noProof="0">
                        <a:effectLst/>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effectLst/>
                        <a:latin typeface="Calibri"/>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endParaRPr lang="en-US" sz="700" b="0" i="0" u="none" strike="noStrike" noProof="0">
                        <a:effectLst/>
                        <a:latin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effectLst/>
                        <a:latin typeface="Calibri"/>
                        <a:ea typeface="Calibri" panose="020F0502020204030204" pitchFamily="34" charset="0"/>
                        <a:cs typeface="Calibri"/>
                      </a:endParaRPr>
                    </a:p>
                  </a:txBody>
                  <a:tcPr marL="56278" marR="56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044471"/>
                  </a:ext>
                </a:extLst>
              </a:tr>
            </a:tbl>
          </a:graphicData>
        </a:graphic>
      </p:graphicFrame>
    </p:spTree>
    <p:extLst>
      <p:ext uri="{BB962C8B-B14F-4D97-AF65-F5344CB8AC3E}">
        <p14:creationId xmlns:p14="http://schemas.microsoft.com/office/powerpoint/2010/main" val="4024289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E552AF1F-A9EB-8B8C-84F5-96E7FE583499}"/>
              </a:ext>
            </a:extLst>
          </p:cNvPr>
          <p:cNvSpPr>
            <a:spLocks noGrp="1"/>
          </p:cNvSpPr>
          <p:nvPr>
            <p:ph type="title"/>
          </p:nvPr>
        </p:nvSpPr>
        <p:spPr>
          <a:xfrm>
            <a:off x="518775" y="187325"/>
            <a:ext cx="3932237" cy="1600200"/>
          </a:xfrm>
        </p:spPr>
        <p:txBody>
          <a:bodyPr vert="horz" lIns="91440" tIns="45720" rIns="91440" bIns="45720" rtlCol="0" anchor="ctr">
            <a:normAutofit fontScale="90000"/>
          </a:bodyPr>
          <a:lstStyle/>
          <a:p>
            <a:r>
              <a:rPr lang="en-US" sz="3600" b="1" kern="1200" cap="all" baseline="0" dirty="0"/>
              <a:t>Strategic Plan Smart Goals</a:t>
            </a:r>
          </a:p>
        </p:txBody>
      </p:sp>
      <p:sp>
        <p:nvSpPr>
          <p:cNvPr id="19" name="Slide Number Placeholder 217">
            <a:extLst>
              <a:ext uri="{FF2B5EF4-FFF2-40B4-BE49-F238E27FC236}">
                <a16:creationId xmlns:a16="http://schemas.microsoft.com/office/drawing/2014/main" id="{7B2A5DC9-6E33-15B9-4BE1-C5FAD2107EA7}"/>
              </a:ext>
            </a:extLst>
          </p:cNvPr>
          <p:cNvSpPr>
            <a:spLocks noGrp="1"/>
          </p:cNvSpPr>
          <p:nvPr>
            <p:ph type="sldNum" sz="quarter" idx="12"/>
          </p:nvPr>
        </p:nvSpPr>
        <p:spPr>
          <a:xfrm>
            <a:off x="10945368" y="457200"/>
            <a:ext cx="987552" cy="274320"/>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29</a:t>
            </a:fld>
            <a:endParaRPr lang="en-US"/>
          </a:p>
        </p:txBody>
      </p:sp>
      <p:graphicFrame>
        <p:nvGraphicFramePr>
          <p:cNvPr id="20" name="TextBox 137">
            <a:extLst>
              <a:ext uri="{FF2B5EF4-FFF2-40B4-BE49-F238E27FC236}">
                <a16:creationId xmlns:a16="http://schemas.microsoft.com/office/drawing/2014/main" id="{6E0E6B7C-95F4-2904-62C0-6FD7E52FBFA0}"/>
              </a:ext>
            </a:extLst>
          </p:cNvPr>
          <p:cNvGraphicFramePr/>
          <p:nvPr>
            <p:extLst>
              <p:ext uri="{D42A27DB-BD31-4B8C-83A1-F6EECF244321}">
                <p14:modId xmlns:p14="http://schemas.microsoft.com/office/powerpoint/2010/main" val="302429128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0" descr="Diagram&#10;&#10;Description automatically generated">
            <a:extLst>
              <a:ext uri="{FF2B5EF4-FFF2-40B4-BE49-F238E27FC236}">
                <a16:creationId xmlns:a16="http://schemas.microsoft.com/office/drawing/2014/main" id="{999D24A8-4B2C-D081-0A53-7BCBDA400AB7}"/>
              </a:ext>
            </a:extLst>
          </p:cNvPr>
          <p:cNvPicPr>
            <a:picLocks noChangeAspect="1"/>
          </p:cNvPicPr>
          <p:nvPr/>
        </p:nvPicPr>
        <p:blipFill>
          <a:blip r:embed="rId7"/>
          <a:stretch>
            <a:fillRect/>
          </a:stretch>
        </p:blipFill>
        <p:spPr>
          <a:xfrm>
            <a:off x="703601" y="2048125"/>
            <a:ext cx="3390476" cy="4000000"/>
          </a:xfrm>
          <a:prstGeom prst="rect">
            <a:avLst/>
          </a:prstGeom>
        </p:spPr>
      </p:pic>
    </p:spTree>
    <p:extLst>
      <p:ext uri="{BB962C8B-B14F-4D97-AF65-F5344CB8AC3E}">
        <p14:creationId xmlns:p14="http://schemas.microsoft.com/office/powerpoint/2010/main" val="288647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392424"/>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School start</a:t>
            </a:r>
            <a:br>
              <a:rPr lang="en-US" sz="4400" b="1" dirty="0">
                <a:solidFill>
                  <a:schemeClr val="accent6"/>
                </a:solidFill>
                <a:latin typeface="Arial Black" panose="020B0604020202020204" pitchFamily="34" charset="0"/>
                <a:cs typeface="Arial Black" panose="020B0604020202020204" pitchFamily="34" charset="0"/>
              </a:rPr>
            </a:br>
            <a:r>
              <a:rPr lang="en-US" sz="4400" b="1" dirty="0">
                <a:solidFill>
                  <a:schemeClr val="accent6"/>
                </a:solidFill>
                <a:latin typeface="Arial Black" panose="020B0604020202020204" pitchFamily="34" charset="0"/>
                <a:cs typeface="Arial Black" panose="020B0604020202020204" pitchFamily="34" charset="0"/>
              </a:rPr>
              <a:t>UPDATE</a:t>
            </a:r>
          </a:p>
        </p:txBody>
      </p:sp>
    </p:spTree>
    <p:extLst>
      <p:ext uri="{BB962C8B-B14F-4D97-AF65-F5344CB8AC3E}">
        <p14:creationId xmlns:p14="http://schemas.microsoft.com/office/powerpoint/2010/main" val="295292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p:cNvSpPr/>
          <p:nvPr/>
        </p:nvSpPr>
        <p:spPr>
          <a:xfrm>
            <a:off x="1524000" y="10921"/>
            <a:ext cx="9144000" cy="358706"/>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sp>
        <p:nvSpPr>
          <p:cNvPr id="269" name="Google Shape;269;p10"/>
          <p:cNvSpPr/>
          <p:nvPr/>
        </p:nvSpPr>
        <p:spPr>
          <a:xfrm>
            <a:off x="9754201" y="69276"/>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270" name="Google Shape;270;p10"/>
          <p:cNvSpPr/>
          <p:nvPr/>
        </p:nvSpPr>
        <p:spPr>
          <a:xfrm>
            <a:off x="9748939" y="0"/>
            <a:ext cx="908146" cy="358706"/>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Appendix</a:t>
            </a:r>
            <a:endParaRPr sz="1050" b="1"/>
          </a:p>
        </p:txBody>
      </p:sp>
      <p:sp>
        <p:nvSpPr>
          <p:cNvPr id="271" name="Google Shape;271;p10"/>
          <p:cNvSpPr/>
          <p:nvPr/>
        </p:nvSpPr>
        <p:spPr>
          <a:xfrm>
            <a:off x="1626577" y="-29760"/>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400" b="1">
                <a:solidFill>
                  <a:schemeClr val="dk1"/>
                </a:solidFill>
              </a:rPr>
              <a:t>School Name</a:t>
            </a:r>
            <a:endParaRPr sz="1400" b="1"/>
          </a:p>
        </p:txBody>
      </p:sp>
      <p:sp>
        <p:nvSpPr>
          <p:cNvPr id="272" name="Google Shape;272;p10"/>
          <p:cNvSpPr txBox="1"/>
          <p:nvPr/>
        </p:nvSpPr>
        <p:spPr>
          <a:xfrm>
            <a:off x="1524000" y="427530"/>
            <a:ext cx="9133085" cy="2707061"/>
          </a:xfrm>
          <a:prstGeom prst="rect">
            <a:avLst/>
          </a:prstGeom>
          <a:solidFill>
            <a:srgbClr val="F6B26B"/>
          </a:solidFill>
          <a:ln>
            <a:noFill/>
          </a:ln>
        </p:spPr>
        <p:txBody>
          <a:bodyPr spcFirstLastPara="1" wrap="square" lIns="79997" tIns="79997" rIns="79997" bIns="79997" anchor="t" anchorCtr="0">
            <a:spAutoFit/>
          </a:bodyPr>
          <a:lstStyle/>
          <a:p>
            <a:pPr>
              <a:buSzPts val="1800"/>
            </a:pPr>
            <a:r>
              <a:rPr lang="en-US" sz="1663" b="1"/>
              <a:t>Quarterly Continuous Improvement Check-in: The next section is required for Tier 1 and 2 school. This will be completed at your first CIP support check-in</a:t>
            </a:r>
            <a:endParaRPr sz="1663" b="1"/>
          </a:p>
          <a:p>
            <a:pPr>
              <a:buSzPts val="1800"/>
            </a:pPr>
            <a:endParaRPr sz="1575" b="1"/>
          </a:p>
          <a:p>
            <a:pPr>
              <a:buSzPts val="1800"/>
            </a:pPr>
            <a:r>
              <a:rPr lang="en-US" sz="1663"/>
              <a:t>Things to consider: </a:t>
            </a:r>
            <a:endParaRPr sz="1663"/>
          </a:p>
          <a:p>
            <a:pPr marL="400061" indent="-311159">
              <a:buSzPts val="2000"/>
              <a:buFont typeface="Arial"/>
              <a:buChar char="●"/>
            </a:pPr>
            <a:r>
              <a:rPr lang="en-US" sz="1663"/>
              <a:t>Based on my year long CIP plan, what are the actions that the school has already completed?</a:t>
            </a:r>
          </a:p>
          <a:p>
            <a:pPr marL="400061" indent="-311159">
              <a:buSzPts val="2000"/>
              <a:buFont typeface="Arial"/>
              <a:buChar char="●"/>
            </a:pPr>
            <a:r>
              <a:rPr lang="en-US" sz="1663"/>
              <a:t>What data supports the completion of this action step and success criteria (both implementation and student achievement)? What artifacts have you collected to </a:t>
            </a:r>
            <a:endParaRPr sz="1663"/>
          </a:p>
          <a:p>
            <a:pPr marL="400061" indent="-311159">
              <a:buSzPts val="2000"/>
              <a:buFont typeface="Arial"/>
              <a:buChar char="●"/>
            </a:pPr>
            <a:r>
              <a:rPr lang="en-US" sz="1663"/>
              <a:t>What resources (human/non-human) are needed to implement action steps?</a:t>
            </a:r>
            <a:endParaRPr sz="1663"/>
          </a:p>
          <a:p>
            <a:pPr marL="400061" indent="-311159">
              <a:buSzPts val="2000"/>
              <a:buFont typeface="Arial"/>
              <a:buChar char="●"/>
            </a:pPr>
            <a:r>
              <a:rPr lang="en-US" sz="1663"/>
              <a:t>What district support will  you need to implement action steps?</a:t>
            </a:r>
            <a:endParaRPr sz="1663"/>
          </a:p>
          <a:p>
            <a:pPr marL="400061" indent="-311159">
              <a:buSzPts val="2000"/>
              <a:buFont typeface="Arial"/>
              <a:buChar char="●"/>
            </a:pPr>
            <a:r>
              <a:rPr lang="en-US" sz="1663"/>
              <a:t>What is the proposed date of completion of action steps? </a:t>
            </a:r>
          </a:p>
        </p:txBody>
      </p:sp>
    </p:spTree>
    <p:extLst>
      <p:ext uri="{BB962C8B-B14F-4D97-AF65-F5344CB8AC3E}">
        <p14:creationId xmlns:p14="http://schemas.microsoft.com/office/powerpoint/2010/main" val="1131682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67328" y="347472"/>
            <a:ext cx="8165592" cy="768096"/>
          </a:xfrm>
        </p:spPr>
        <p:txBody>
          <a:bodyPr/>
          <a:lstStyle/>
          <a:p>
            <a:r>
              <a:rPr lang="en-US" dirty="0"/>
              <a:t>Glows &amp; Grows</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31</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767328" y="1584960"/>
            <a:ext cx="3822192" cy="411480"/>
          </a:xfrm>
        </p:spPr>
        <p:txBody>
          <a:bodyPr/>
          <a:lstStyle/>
          <a:p>
            <a:r>
              <a:rPr lang="en-US" dirty="0"/>
              <a:t>Glows</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685032" y="2115312"/>
            <a:ext cx="3741928" cy="3684588"/>
          </a:xfrm>
        </p:spPr>
        <p:txBody>
          <a:bodyPr/>
          <a:lstStyle/>
          <a:p>
            <a:r>
              <a:rPr lang="en-US" dirty="0"/>
              <a:t>We are STEM certified.</a:t>
            </a:r>
          </a:p>
          <a:p>
            <a:r>
              <a:rPr lang="en-US" dirty="0"/>
              <a:t>Our school’s math and science scores increased </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970520" y="1997202"/>
            <a:ext cx="3741928" cy="3684588"/>
          </a:xfrm>
        </p:spPr>
        <p:txBody>
          <a:bodyPr/>
          <a:lstStyle/>
          <a:p>
            <a:r>
              <a:rPr lang="en-US" dirty="0"/>
              <a:t>Continue to improve student achievement.</a:t>
            </a:r>
          </a:p>
        </p:txBody>
      </p:sp>
      <p:sp>
        <p:nvSpPr>
          <p:cNvPr id="4" name="Text Placeholder 3">
            <a:extLst>
              <a:ext uri="{FF2B5EF4-FFF2-40B4-BE49-F238E27FC236}">
                <a16:creationId xmlns:a16="http://schemas.microsoft.com/office/drawing/2014/main" id="{F905EDAF-7F0D-70A2-2FDE-151C980459DB}"/>
              </a:ext>
            </a:extLst>
          </p:cNvPr>
          <p:cNvSpPr>
            <a:spLocks noGrp="1"/>
          </p:cNvSpPr>
          <p:nvPr>
            <p:ph type="body" sz="quarter" idx="3"/>
          </p:nvPr>
        </p:nvSpPr>
        <p:spPr>
          <a:xfrm>
            <a:off x="7970520" y="1584960"/>
            <a:ext cx="3822192" cy="411480"/>
          </a:xfrm>
        </p:spPr>
        <p:txBody>
          <a:bodyPr/>
          <a:lstStyle/>
          <a:p>
            <a:r>
              <a:rPr lang="en-US" dirty="0"/>
              <a:t>Grows</a:t>
            </a:r>
          </a:p>
        </p:txBody>
      </p:sp>
    </p:spTree>
    <p:extLst>
      <p:ext uri="{BB962C8B-B14F-4D97-AF65-F5344CB8AC3E}">
        <p14:creationId xmlns:p14="http://schemas.microsoft.com/office/powerpoint/2010/main" val="317028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F095-F5F5-381E-8A64-28CD5B449329}"/>
              </a:ext>
            </a:extLst>
          </p:cNvPr>
          <p:cNvSpPr>
            <a:spLocks noGrp="1"/>
          </p:cNvSpPr>
          <p:nvPr>
            <p:ph type="title"/>
          </p:nvPr>
        </p:nvSpPr>
        <p:spPr>
          <a:xfrm>
            <a:off x="2619712" y="2660904"/>
            <a:ext cx="4251106" cy="768096"/>
          </a:xfrm>
        </p:spPr>
        <p:txBody>
          <a:bodyPr/>
          <a:lstStyle/>
          <a:p>
            <a:r>
              <a:rPr lang="en-US" dirty="0"/>
              <a:t>Questions?</a:t>
            </a:r>
          </a:p>
        </p:txBody>
      </p:sp>
      <p:sp>
        <p:nvSpPr>
          <p:cNvPr id="4" name="Slide Number Placeholder 3">
            <a:extLst>
              <a:ext uri="{FF2B5EF4-FFF2-40B4-BE49-F238E27FC236}">
                <a16:creationId xmlns:a16="http://schemas.microsoft.com/office/drawing/2014/main" id="{3AB164B5-ADA1-96DA-4209-38A86523C641}"/>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239683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737360" y="1680591"/>
            <a:ext cx="6766560" cy="2805684"/>
          </a:xfrm>
        </p:spPr>
        <p:txBody>
          <a:bodyPr/>
          <a:lstStyle/>
          <a:p>
            <a:r>
              <a:rPr lang="en-US" dirty="0"/>
              <a:t>General Information about Start of School</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9481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727359" y="210312"/>
            <a:ext cx="6766560" cy="768096"/>
          </a:xfrm>
        </p:spPr>
        <p:txBody>
          <a:bodyPr/>
          <a:lstStyle/>
          <a:p>
            <a:r>
              <a:rPr lang="en-US" dirty="0"/>
              <a:t>Enrollment</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5</a:t>
            </a:fld>
            <a:endParaRPr lang="en-US" dirty="0"/>
          </a:p>
        </p:txBody>
      </p:sp>
      <p:graphicFrame>
        <p:nvGraphicFramePr>
          <p:cNvPr id="16" name="Table 16">
            <a:extLst>
              <a:ext uri="{FF2B5EF4-FFF2-40B4-BE49-F238E27FC236}">
                <a16:creationId xmlns:a16="http://schemas.microsoft.com/office/drawing/2014/main" id="{BF51351A-8A07-32CE-5938-45D301893242}"/>
              </a:ext>
            </a:extLst>
          </p:cNvPr>
          <p:cNvGraphicFramePr>
            <a:graphicFrameLocks noGrp="1"/>
          </p:cNvGraphicFramePr>
          <p:nvPr>
            <p:ph idx="1"/>
            <p:extLst>
              <p:ext uri="{D42A27DB-BD31-4B8C-83A1-F6EECF244321}">
                <p14:modId xmlns:p14="http://schemas.microsoft.com/office/powerpoint/2010/main" val="3583279814"/>
              </p:ext>
            </p:extLst>
          </p:nvPr>
        </p:nvGraphicFramePr>
        <p:xfrm>
          <a:off x="5545091" y="1062355"/>
          <a:ext cx="4276726" cy="1112520"/>
        </p:xfrm>
        <a:graphic>
          <a:graphicData uri="http://schemas.openxmlformats.org/drawingml/2006/table">
            <a:tbl>
              <a:tblPr firstRow="1" bandRow="1">
                <a:tableStyleId>{5FD0F851-EC5A-4D38-B0AD-8093EC10F338}</a:tableStyleId>
              </a:tblPr>
              <a:tblGrid>
                <a:gridCol w="2914651">
                  <a:extLst>
                    <a:ext uri="{9D8B030D-6E8A-4147-A177-3AD203B41FA5}">
                      <a16:colId xmlns:a16="http://schemas.microsoft.com/office/drawing/2014/main" val="697791016"/>
                    </a:ext>
                  </a:extLst>
                </a:gridCol>
                <a:gridCol w="1362075">
                  <a:extLst>
                    <a:ext uri="{9D8B030D-6E8A-4147-A177-3AD203B41FA5}">
                      <a16:colId xmlns:a16="http://schemas.microsoft.com/office/drawing/2014/main" val="3703141561"/>
                    </a:ext>
                  </a:extLst>
                </a:gridCol>
              </a:tblGrid>
              <a:tr h="370840">
                <a:tc>
                  <a:txBody>
                    <a:bodyPr/>
                    <a:lstStyle/>
                    <a:p>
                      <a:pPr algn="r"/>
                      <a:r>
                        <a:rPr lang="en-US" b="1" dirty="0"/>
                        <a:t>Projected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377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550905"/>
                  </a:ext>
                </a:extLst>
              </a:tr>
              <a:tr h="370840">
                <a:tc>
                  <a:txBody>
                    <a:bodyPr/>
                    <a:lstStyle/>
                    <a:p>
                      <a:pPr algn="r"/>
                      <a:r>
                        <a:rPr lang="en-US" b="1" dirty="0"/>
                        <a:t>Current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364 (374)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814329"/>
                  </a:ext>
                </a:extLst>
              </a:tr>
              <a:tr h="370840">
                <a:tc>
                  <a:txBody>
                    <a:bodyPr/>
                    <a:lstStyle/>
                    <a:p>
                      <a:pPr algn="r"/>
                      <a:r>
                        <a:rPr lang="en-US" b="1" dirty="0"/>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691733"/>
                  </a:ext>
                </a:extLst>
              </a:tr>
            </a:tbl>
          </a:graphicData>
        </a:graphic>
      </p:graphicFrame>
      <p:sp>
        <p:nvSpPr>
          <p:cNvPr id="21" name="Title 1">
            <a:extLst>
              <a:ext uri="{FF2B5EF4-FFF2-40B4-BE49-F238E27FC236}">
                <a16:creationId xmlns:a16="http://schemas.microsoft.com/office/drawing/2014/main" id="{4EA70CE0-E836-4CC1-12A5-67DE64946A6F}"/>
              </a:ext>
            </a:extLst>
          </p:cNvPr>
          <p:cNvSpPr txBox="1">
            <a:spLocks/>
          </p:cNvSpPr>
          <p:nvPr/>
        </p:nvSpPr>
        <p:spPr>
          <a:xfrm>
            <a:off x="3727359" y="2725535"/>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solidFill>
                  <a:schemeClr val="accent4"/>
                </a:solidFill>
              </a:rPr>
              <a:t>Leveling</a:t>
            </a:r>
          </a:p>
        </p:txBody>
      </p:sp>
      <p:sp>
        <p:nvSpPr>
          <p:cNvPr id="22" name="TextBox 21">
            <a:extLst>
              <a:ext uri="{FF2B5EF4-FFF2-40B4-BE49-F238E27FC236}">
                <a16:creationId xmlns:a16="http://schemas.microsoft.com/office/drawing/2014/main" id="{1B911D05-5B58-D51E-CB0E-65B6D1EEF829}"/>
              </a:ext>
            </a:extLst>
          </p:cNvPr>
          <p:cNvSpPr txBox="1"/>
          <p:nvPr/>
        </p:nvSpPr>
        <p:spPr>
          <a:xfrm>
            <a:off x="3727359" y="3496932"/>
            <a:ext cx="7550241" cy="646331"/>
          </a:xfrm>
          <a:prstGeom prst="rect">
            <a:avLst/>
          </a:prstGeom>
          <a:noFill/>
        </p:spPr>
        <p:txBody>
          <a:bodyPr wrap="square" rtlCol="0">
            <a:spAutoFit/>
          </a:bodyPr>
          <a:lstStyle/>
          <a:p>
            <a:r>
              <a:rPr lang="en-US" dirty="0"/>
              <a:t>Leveling is the process the District uses to adjust school budget allocations to match student enrollment. </a:t>
            </a:r>
          </a:p>
        </p:txBody>
      </p:sp>
      <p:graphicFrame>
        <p:nvGraphicFramePr>
          <p:cNvPr id="23" name="Table 23">
            <a:extLst>
              <a:ext uri="{FF2B5EF4-FFF2-40B4-BE49-F238E27FC236}">
                <a16:creationId xmlns:a16="http://schemas.microsoft.com/office/drawing/2014/main" id="{547115C3-9D6B-BFF5-B1AF-63893D0A92B7}"/>
              </a:ext>
            </a:extLst>
          </p:cNvPr>
          <p:cNvGraphicFramePr>
            <a:graphicFrameLocks noGrp="1"/>
          </p:cNvGraphicFramePr>
          <p:nvPr>
            <p:extLst>
              <p:ext uri="{D42A27DB-BD31-4B8C-83A1-F6EECF244321}">
                <p14:modId xmlns:p14="http://schemas.microsoft.com/office/powerpoint/2010/main" val="3463148993"/>
              </p:ext>
            </p:extLst>
          </p:nvPr>
        </p:nvGraphicFramePr>
        <p:xfrm>
          <a:off x="4219575" y="4313176"/>
          <a:ext cx="6397534" cy="457200"/>
        </p:xfrm>
        <a:graphic>
          <a:graphicData uri="http://schemas.openxmlformats.org/drawingml/2006/table">
            <a:tbl>
              <a:tblPr firstRow="1" bandRow="1">
                <a:tableStyleId>{D27102A9-8310-4765-A935-A1911B00CA55}</a:tableStyleId>
              </a:tblPr>
              <a:tblGrid>
                <a:gridCol w="3198767">
                  <a:extLst>
                    <a:ext uri="{9D8B030D-6E8A-4147-A177-3AD203B41FA5}">
                      <a16:colId xmlns:a16="http://schemas.microsoft.com/office/drawing/2014/main" val="2607856906"/>
                    </a:ext>
                  </a:extLst>
                </a:gridCol>
                <a:gridCol w="3198767">
                  <a:extLst>
                    <a:ext uri="{9D8B030D-6E8A-4147-A177-3AD203B41FA5}">
                      <a16:colId xmlns:a16="http://schemas.microsoft.com/office/drawing/2014/main" val="2739395123"/>
                    </a:ext>
                  </a:extLst>
                </a:gridCol>
              </a:tblGrid>
              <a:tr h="370840">
                <a:tc>
                  <a:txBody>
                    <a:bodyPr/>
                    <a:lstStyle/>
                    <a:p>
                      <a:pPr marL="0" algn="r" defTabSz="914400" rtl="0" eaLnBrk="1" latinLnBrk="0" hangingPunct="1"/>
                      <a:r>
                        <a:rPr lang="en-US" sz="2400" b="1" kern="1200" dirty="0">
                          <a:solidFill>
                            <a:schemeClr val="tx1"/>
                          </a:solidFill>
                          <a:latin typeface="+mn-lt"/>
                          <a:ea typeface="+mn-ea"/>
                          <a:cs typeface="+mn-cs"/>
                        </a:rPr>
                        <a:t>Budget Impact</a:t>
                      </a:r>
                    </a:p>
                  </a:txBody>
                  <a:tcPr anchor="ctr"/>
                </a:tc>
                <a:tc>
                  <a:txBody>
                    <a:bodyPr/>
                    <a:lstStyle/>
                    <a:p>
                      <a:r>
                        <a:rPr lang="en-US" sz="2400" b="0" i="1" dirty="0">
                          <a:solidFill>
                            <a:schemeClr val="tx1"/>
                          </a:solidFill>
                        </a:rPr>
                        <a:t>(</a:t>
                      </a:r>
                      <a:r>
                        <a:rPr lang="en-US" sz="2400" b="1" i="1" dirty="0">
                          <a:solidFill>
                            <a:schemeClr val="tx1"/>
                          </a:solidFill>
                        </a:rPr>
                        <a:t>Principal: </a:t>
                      </a:r>
                      <a:r>
                        <a:rPr lang="en-US" sz="1800" b="1" kern="1200" dirty="0">
                          <a:solidFill>
                            <a:schemeClr val="tx1"/>
                          </a:solidFill>
                          <a:effectLst/>
                          <a:latin typeface="+mn-lt"/>
                          <a:ea typeface="+mn-ea"/>
                          <a:cs typeface="+mn-cs"/>
                        </a:rPr>
                        <a:t>of  $13,762 )</a:t>
                      </a:r>
                      <a:endParaRPr lang="en-US" sz="2400" b="0" i="1" dirty="0">
                        <a:solidFill>
                          <a:schemeClr val="tx1"/>
                        </a:solidFill>
                      </a:endParaRPr>
                    </a:p>
                  </a:txBody>
                  <a:tcPr anchor="ctr">
                    <a:solidFill>
                      <a:schemeClr val="bg2"/>
                    </a:solidFill>
                  </a:tcPr>
                </a:tc>
                <a:extLst>
                  <a:ext uri="{0D108BD9-81ED-4DB2-BD59-A6C34878D82A}">
                    <a16:rowId xmlns:a16="http://schemas.microsoft.com/office/drawing/2014/main" val="1210822902"/>
                  </a:ext>
                </a:extLst>
              </a:tr>
            </a:tbl>
          </a:graphicData>
        </a:graphic>
      </p:graphicFrame>
    </p:spTree>
    <p:extLst>
      <p:ext uri="{BB962C8B-B14F-4D97-AF65-F5344CB8AC3E}">
        <p14:creationId xmlns:p14="http://schemas.microsoft.com/office/powerpoint/2010/main" val="97962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41C-C8D3-18D3-D3EE-78716E8DA542}"/>
              </a:ext>
            </a:extLst>
          </p:cNvPr>
          <p:cNvSpPr>
            <a:spLocks noGrp="1"/>
          </p:cNvSpPr>
          <p:nvPr>
            <p:ph type="title"/>
          </p:nvPr>
        </p:nvSpPr>
        <p:spPr>
          <a:xfrm>
            <a:off x="2819400" y="3070478"/>
            <a:ext cx="6400800" cy="1558671"/>
          </a:xfrm>
        </p:spPr>
        <p:txBody>
          <a:bodyPr/>
          <a:lstStyle/>
          <a:p>
            <a:r>
              <a:rPr lang="en-US" dirty="0"/>
              <a:t>2021-2025</a:t>
            </a:r>
            <a:br>
              <a:rPr lang="en-US" dirty="0"/>
            </a:br>
            <a:r>
              <a:rPr lang="en-US" dirty="0"/>
              <a:t>Strategic Plan</a:t>
            </a:r>
          </a:p>
        </p:txBody>
      </p:sp>
    </p:spTree>
    <p:extLst>
      <p:ext uri="{BB962C8B-B14F-4D97-AF65-F5344CB8AC3E}">
        <p14:creationId xmlns:p14="http://schemas.microsoft.com/office/powerpoint/2010/main" val="228256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7" name="Picture 6" descr="A picture containing text, indoor, different, colorful&#10;&#10;Description automatically generated">
            <a:extLst>
              <a:ext uri="{FF2B5EF4-FFF2-40B4-BE49-F238E27FC236}">
                <a16:creationId xmlns:a16="http://schemas.microsoft.com/office/drawing/2014/main" id="{FBB3416A-7AA8-FCD5-1B8C-FE7C88A5321F}"/>
              </a:ext>
            </a:extLst>
          </p:cNvPr>
          <p:cNvPicPr>
            <a:picLocks noChangeAspect="1"/>
          </p:cNvPicPr>
          <p:nvPr/>
        </p:nvPicPr>
        <p:blipFill rotWithShape="1">
          <a:blip r:embed="rId3"/>
          <a:srcRect l="10249" t="35929" r="9987" b="11154"/>
          <a:stretch/>
        </p:blipFill>
        <p:spPr>
          <a:xfrm>
            <a:off x="1524000" y="263193"/>
            <a:ext cx="9124590" cy="6053386"/>
          </a:xfrm>
          <a:prstGeom prst="rect">
            <a:avLst/>
          </a:prstGeom>
        </p:spPr>
      </p:pic>
      <p:pic>
        <p:nvPicPr>
          <p:cNvPr id="155" name="Google Shape;155;p1"/>
          <p:cNvPicPr preferRelativeResize="0"/>
          <p:nvPr/>
        </p:nvPicPr>
        <p:blipFill rotWithShape="1">
          <a:blip r:embed="rId4">
            <a:alphaModFix/>
          </a:blip>
          <a:srcRect/>
          <a:stretch/>
        </p:blipFill>
        <p:spPr>
          <a:xfrm>
            <a:off x="9187620" y="428627"/>
            <a:ext cx="963228" cy="1278449"/>
          </a:xfrm>
          <a:prstGeom prst="rect">
            <a:avLst/>
          </a:prstGeom>
          <a:noFill/>
          <a:ln>
            <a:noFill/>
          </a:ln>
        </p:spPr>
      </p:pic>
      <p:sp>
        <p:nvSpPr>
          <p:cNvPr id="156" name="Google Shape;156;p1"/>
          <p:cNvSpPr/>
          <p:nvPr/>
        </p:nvSpPr>
        <p:spPr>
          <a:xfrm>
            <a:off x="1708199" y="548943"/>
            <a:ext cx="5510269" cy="1040130"/>
          </a:xfrm>
          <a:prstGeom prst="rect">
            <a:avLst/>
          </a:prstGeom>
          <a:noFill/>
          <a:ln>
            <a:noFill/>
          </a:ln>
        </p:spPr>
        <p:txBody>
          <a:bodyPr spcFirstLastPara="1" wrap="square" lIns="79997" tIns="39988" rIns="79997" bIns="39988" anchor="ctr" anchorCtr="0">
            <a:noAutofit/>
          </a:bodyPr>
          <a:lstStyle/>
          <a:p>
            <a:pPr algn="ctr">
              <a:buSzPts val="3200"/>
            </a:pPr>
            <a:r>
              <a:rPr lang="en-US" sz="2800" b="1">
                <a:solidFill>
                  <a:schemeClr val="bg1"/>
                </a:solidFill>
                <a:latin typeface="Arial Black" panose="020B0A04020102020204" pitchFamily="34" charset="0"/>
              </a:rPr>
              <a:t>2022 Continuous Improvement Planning Workbook</a:t>
            </a:r>
            <a:endParaRPr lang="en-US" sz="1225">
              <a:solidFill>
                <a:schemeClr val="bg1"/>
              </a:solidFill>
              <a:latin typeface="Arial Black" panose="020B0A04020102020204" pitchFamily="34" charset="0"/>
            </a:endParaRPr>
          </a:p>
          <a:p>
            <a:pPr algn="ctr">
              <a:buSzPts val="1800"/>
            </a:pPr>
            <a:r>
              <a:rPr lang="en-US" sz="1575" b="1">
                <a:solidFill>
                  <a:schemeClr val="bg1"/>
                </a:solidFill>
                <a:latin typeface="Arial Black" panose="020B0A04020102020204" pitchFamily="34" charset="0"/>
              </a:rPr>
              <a:t>June 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p:nvPr/>
        </p:nvSpPr>
        <p:spPr>
          <a:xfrm>
            <a:off x="1510448" y="4962068"/>
            <a:ext cx="9144000" cy="1881119"/>
          </a:xfrm>
          <a:prstGeom prst="rect">
            <a:avLst/>
          </a:prstGeom>
          <a:solidFill>
            <a:srgbClr val="E4F0DC"/>
          </a:solidFill>
          <a:ln>
            <a:noFill/>
          </a:ln>
        </p:spPr>
        <p:txBody>
          <a:bodyPr spcFirstLastPara="1" wrap="square" lIns="91425" tIns="45700" rIns="91425" bIns="45700" anchor="ctr" anchorCtr="0">
            <a:noAutofit/>
          </a:bodyPr>
          <a:lstStyle/>
          <a:p>
            <a:pPr algn="ctr" defTabSz="914400">
              <a:buSzPts val="1800"/>
            </a:pPr>
            <a:endParaRPr>
              <a:solidFill>
                <a:srgbClr val="FFFFFF"/>
              </a:solidFill>
              <a:latin typeface="Calibri"/>
              <a:ea typeface="Calibri"/>
              <a:cs typeface="Calibri"/>
              <a:sym typeface="Calibri"/>
            </a:endParaRPr>
          </a:p>
        </p:txBody>
      </p:sp>
      <p:sp>
        <p:nvSpPr>
          <p:cNvPr id="162" name="Google Shape;162;p2"/>
          <p:cNvSpPr/>
          <p:nvPr/>
        </p:nvSpPr>
        <p:spPr>
          <a:xfrm>
            <a:off x="1524000" y="-1"/>
            <a:ext cx="9144000" cy="409950"/>
          </a:xfrm>
          <a:prstGeom prst="rect">
            <a:avLst/>
          </a:prstGeom>
          <a:solidFill>
            <a:srgbClr val="F2F2F2"/>
          </a:solidFill>
          <a:ln>
            <a:noFill/>
          </a:ln>
        </p:spPr>
        <p:txBody>
          <a:bodyPr spcFirstLastPara="1" wrap="square" lIns="68575" tIns="34275" rIns="68575" bIns="34275" anchor="ctr" anchorCtr="0">
            <a:noAutofit/>
          </a:bodyPr>
          <a:lstStyle/>
          <a:p>
            <a:pPr algn="ctr" defTabSz="914400">
              <a:buSzPts val="1350"/>
            </a:pPr>
            <a:endParaRPr sz="1350">
              <a:solidFill>
                <a:srgbClr val="FFFFFF"/>
              </a:solidFill>
              <a:latin typeface="Calibri"/>
              <a:ea typeface="Calibri"/>
              <a:cs typeface="Calibri"/>
              <a:sym typeface="Calibri"/>
            </a:endParaRPr>
          </a:p>
        </p:txBody>
      </p:sp>
      <p:sp>
        <p:nvSpPr>
          <p:cNvPr id="163" name="Google Shape;163;p2"/>
          <p:cNvSpPr/>
          <p:nvPr/>
        </p:nvSpPr>
        <p:spPr>
          <a:xfrm>
            <a:off x="1524000" y="-1"/>
            <a:ext cx="3408660" cy="409950"/>
          </a:xfrm>
          <a:prstGeom prst="roundRect">
            <a:avLst>
              <a:gd name="adj" fmla="val 0"/>
            </a:avLst>
          </a:prstGeom>
          <a:noFill/>
          <a:ln>
            <a:noFill/>
          </a:ln>
        </p:spPr>
        <p:txBody>
          <a:bodyPr spcFirstLastPara="1" wrap="square" lIns="68550" tIns="68550" rIns="68550" bIns="68550" anchor="ctr" anchorCtr="0">
            <a:noAutofit/>
          </a:bodyPr>
          <a:lstStyle/>
          <a:p>
            <a:pPr defTabSz="914400">
              <a:buSzPts val="1600"/>
            </a:pPr>
            <a:r>
              <a:rPr lang="en-US" sz="1600" b="1">
                <a:latin typeface="Calibri"/>
                <a:ea typeface="Calibri"/>
                <a:cs typeface="Calibri"/>
                <a:sym typeface="Calibri"/>
              </a:rPr>
              <a:t>Overview</a:t>
            </a:r>
            <a:endParaRPr sz="1600" b="1">
              <a:latin typeface="Calibri"/>
              <a:ea typeface="Calibri"/>
              <a:cs typeface="Calibri"/>
              <a:sym typeface="Calibri"/>
            </a:endParaRPr>
          </a:p>
        </p:txBody>
      </p:sp>
      <p:sp>
        <p:nvSpPr>
          <p:cNvPr id="164" name="Google Shape;164;p2"/>
          <p:cNvSpPr txBox="1"/>
          <p:nvPr/>
        </p:nvSpPr>
        <p:spPr>
          <a:xfrm>
            <a:off x="1587611" y="539251"/>
            <a:ext cx="8989675" cy="5565394"/>
          </a:xfrm>
          <a:prstGeom prst="rect">
            <a:avLst/>
          </a:prstGeom>
          <a:noFill/>
          <a:ln>
            <a:noFill/>
          </a:ln>
        </p:spPr>
        <p:txBody>
          <a:bodyPr spcFirstLastPara="1" wrap="square" lIns="91425" tIns="45700" rIns="91425" bIns="45700" anchor="t" anchorCtr="0">
            <a:spAutoFit/>
          </a:bodyPr>
          <a:lstStyle/>
          <a:p>
            <a:pPr defTabSz="914400">
              <a:buSzPts val="1600"/>
            </a:pPr>
            <a:r>
              <a:rPr lang="en-US" sz="1500">
                <a:latin typeface="Calibri"/>
                <a:ea typeface="Calibri"/>
                <a:cs typeface="Calibri"/>
                <a:sym typeface="Calibri"/>
              </a:rPr>
              <a:t>The 2022 Continuous Improvement Plan aims to embed a process of meaningful yearlong growth within Atlanta Public Schools whereby all students achieve at high levels through successful participation in standards-aligned, personalized core instruction.  This improvement planning cycle thrusts to the forefront collaborative planning, innovative best instructional practices, comprehensive data analysis and equity-powered reflection on whole child progress.</a:t>
            </a:r>
          </a:p>
          <a:p>
            <a:pPr defTabSz="914400">
              <a:buSzPts val="1600"/>
            </a:pPr>
            <a:endParaRPr lang="en-US" sz="1500">
              <a:latin typeface="Calibri"/>
              <a:cs typeface="Calibri"/>
              <a:sym typeface="Calibri"/>
            </a:endParaRPr>
          </a:p>
          <a:p>
            <a:pPr defTabSz="914400">
              <a:buSzPts val="1600"/>
            </a:pPr>
            <a:r>
              <a:rPr lang="en-US" sz="1500">
                <a:latin typeface="Calibri"/>
                <a:cs typeface="Calibri"/>
                <a:sym typeface="Calibri"/>
              </a:rPr>
              <a:t>Successful participation in continuous improvement engages school level and district teams in relevant problem identification, prioritization of improvement needs, implementation of strategic action and monitoring efforts for sustained improvement of student outcomes.</a:t>
            </a:r>
            <a:endParaRPr sz="1500"/>
          </a:p>
          <a:p>
            <a:pPr defTabSz="914400">
              <a:buSzPts val="1600"/>
            </a:pPr>
            <a:endParaRPr lang="en-US" sz="1500">
              <a:latin typeface="Calibri"/>
              <a:ea typeface="Calibri"/>
              <a:cs typeface="Calibri"/>
              <a:sym typeface="Calibri"/>
            </a:endParaRPr>
          </a:p>
          <a:p>
            <a:pPr defTabSz="914400">
              <a:buSzPts val="1600"/>
            </a:pPr>
            <a:endParaRPr sz="1500">
              <a:latin typeface="Calibri"/>
              <a:ea typeface="Calibri"/>
              <a:cs typeface="Calibri"/>
              <a:sym typeface="Calibri"/>
            </a:endParaRPr>
          </a:p>
          <a:p>
            <a:pPr defTabSz="914400">
              <a:buSzPts val="1600"/>
            </a:pPr>
            <a:r>
              <a:rPr lang="en-US" sz="1500">
                <a:latin typeface="Calibri"/>
                <a:ea typeface="Calibri"/>
                <a:cs typeface="Calibri"/>
                <a:sym typeface="Calibri"/>
              </a:rPr>
              <a:t>This workbook will:</a:t>
            </a:r>
            <a:endParaRPr sz="1500"/>
          </a:p>
          <a:p>
            <a:pPr marL="285750" indent="-285750" defTabSz="914400">
              <a:buClr>
                <a:srgbClr val="7F7F7F"/>
              </a:buClr>
              <a:buSzPts val="1600"/>
              <a:buFont typeface="Noto Sans Symbols"/>
              <a:buChar char="▪"/>
            </a:pPr>
            <a:r>
              <a:rPr lang="en-US" sz="1500">
                <a:latin typeface="Calibri"/>
                <a:ea typeface="Calibri"/>
                <a:cs typeface="Calibri"/>
                <a:sym typeface="Calibri"/>
              </a:rPr>
              <a:t>Guide school leaders through a critical data analysis, needs assessment and planning protocol.</a:t>
            </a:r>
            <a:endParaRPr sz="1500"/>
          </a:p>
          <a:p>
            <a:pPr marL="285750" indent="-285750" defTabSz="914400">
              <a:buClr>
                <a:srgbClr val="7F7F7F"/>
              </a:buClr>
              <a:buSzPts val="1600"/>
              <a:buFont typeface="Noto Sans Symbols"/>
              <a:buChar char="▪"/>
            </a:pPr>
            <a:r>
              <a:rPr lang="en-US" sz="1500">
                <a:latin typeface="Calibri"/>
                <a:ea typeface="Calibri"/>
                <a:cs typeface="Calibri"/>
                <a:sym typeface="Calibri"/>
              </a:rPr>
              <a:t>Direct leaders to identify equitable strategies with meaningful action steps to be implemented.</a:t>
            </a:r>
            <a:endParaRPr sz="1500"/>
          </a:p>
          <a:p>
            <a:pPr marL="285750" indent="-285750" defTabSz="914400">
              <a:buClr>
                <a:srgbClr val="7F7F7F"/>
              </a:buClr>
              <a:buSzPts val="1600"/>
              <a:buFont typeface="Noto Sans Symbols"/>
              <a:buChar char="▪"/>
            </a:pPr>
            <a:r>
              <a:rPr lang="en-US" sz="1500">
                <a:latin typeface="Calibri"/>
                <a:ea typeface="Calibri"/>
                <a:cs typeface="Calibri"/>
                <a:sym typeface="Calibri"/>
              </a:rPr>
              <a:t>Empathize with critical stakeholders' contributory to school-wide growth reflecting on short – long term progress</a:t>
            </a:r>
            <a:endParaRPr sz="1500"/>
          </a:p>
          <a:p>
            <a:pPr marL="285750" indent="-285750" defTabSz="914400">
              <a:buClr>
                <a:srgbClr val="7F7F7F"/>
              </a:buClr>
              <a:buSzPts val="1600"/>
              <a:buFont typeface="Noto Sans Symbols"/>
              <a:buChar char="▪"/>
            </a:pPr>
            <a:r>
              <a:rPr lang="en-US" sz="1500">
                <a:latin typeface="Calibri"/>
                <a:ea typeface="Calibri"/>
                <a:cs typeface="Calibri"/>
                <a:sym typeface="Calibri"/>
              </a:rPr>
              <a:t>Account for essential federal, state and district reporting requirements including DoE, GADOE, A.C.E.S., etc.</a:t>
            </a:r>
            <a:endParaRPr sz="1500"/>
          </a:p>
          <a:p>
            <a:pPr marL="285750" indent="-184150" defTabSz="914400">
              <a:buClr>
                <a:srgbClr val="7F7F7F"/>
              </a:buClr>
              <a:buSzPts val="1600"/>
            </a:pPr>
            <a:endParaRPr lang="en-US" sz="1438">
              <a:latin typeface="Calibri"/>
              <a:ea typeface="Calibri"/>
              <a:cs typeface="Calibri"/>
              <a:sym typeface="Calibri"/>
            </a:endParaRPr>
          </a:p>
          <a:p>
            <a:pPr marL="285750" indent="-184150" defTabSz="914400">
              <a:buClr>
                <a:srgbClr val="7F7F7F"/>
              </a:buClr>
              <a:buSzPts val="1600"/>
            </a:pPr>
            <a:endParaRPr lang="en-US" sz="1438">
              <a:latin typeface="Calibri"/>
              <a:ea typeface="Calibri"/>
              <a:cs typeface="Calibri"/>
              <a:sym typeface="Calibri"/>
            </a:endParaRPr>
          </a:p>
          <a:p>
            <a:pPr defTabSz="914400">
              <a:buSzPts val="1600"/>
            </a:pPr>
            <a:r>
              <a:rPr lang="en-US" sz="1438">
                <a:latin typeface="Calibri"/>
                <a:ea typeface="Calibri"/>
                <a:cs typeface="Calibri"/>
                <a:sym typeface="Calibri"/>
              </a:rPr>
              <a:t>For assistance on building and implementing your plans, please reach out to:</a:t>
            </a:r>
            <a:endParaRPr sz="1438"/>
          </a:p>
          <a:p>
            <a:pPr marL="285750" indent="-285750" defTabSz="914400">
              <a:buClr>
                <a:srgbClr val="7F7F7F"/>
              </a:buClr>
              <a:buSzPts val="1600"/>
              <a:buFont typeface="Noto Sans Symbols"/>
              <a:buChar char="▪"/>
            </a:pPr>
            <a:r>
              <a:rPr lang="en-US" sz="1438">
                <a:latin typeface="Calibri"/>
                <a:ea typeface="Calibri"/>
                <a:cs typeface="Calibri"/>
                <a:sym typeface="Calibri"/>
              </a:rPr>
              <a:t>Kelly Day, Director of Federal Programs, </a:t>
            </a:r>
            <a:r>
              <a:rPr lang="en-US" sz="1438" u="sng">
                <a:solidFill>
                  <a:srgbClr val="4472C4"/>
                </a:solidFill>
                <a:latin typeface="Calibri"/>
                <a:ea typeface="Calibri"/>
                <a:cs typeface="Calibri"/>
                <a:sym typeface="Calibri"/>
              </a:rPr>
              <a:t>Kelly.Day@apsk12.org</a:t>
            </a:r>
            <a:endParaRPr sz="1438"/>
          </a:p>
          <a:p>
            <a:pPr marL="285750" indent="-279400" defTabSz="914400">
              <a:buClr>
                <a:srgbClr val="7F7F7F"/>
              </a:buClr>
              <a:buSzPts val="1500"/>
              <a:buFont typeface="Noto Sans Symbols"/>
              <a:buChar char="▪"/>
            </a:pPr>
            <a:r>
              <a:rPr lang="en-US" sz="1438">
                <a:latin typeface="Calibri"/>
                <a:ea typeface="Calibri"/>
                <a:cs typeface="Calibri"/>
                <a:sym typeface="Calibri"/>
              </a:rPr>
              <a:t>Derrick Hardy, Director of Continuous Improvement, </a:t>
            </a:r>
            <a:r>
              <a:rPr lang="en-US" sz="1438" u="sng">
                <a:solidFill>
                  <a:srgbClr val="4472C4"/>
                </a:solidFill>
                <a:latin typeface="Calibri"/>
                <a:ea typeface="Calibri"/>
                <a:cs typeface="Calibri"/>
                <a:sym typeface="Calibri"/>
              </a:rPr>
              <a:t>Derrick.Hardy@apsk12.org</a:t>
            </a:r>
          </a:p>
          <a:p>
            <a:pPr marL="285750" indent="-279400" defTabSz="914400">
              <a:buClr>
                <a:srgbClr val="7F7F7F"/>
              </a:buClr>
              <a:buSzPts val="1500"/>
              <a:buFont typeface="Noto Sans Symbols"/>
              <a:buChar char="▪"/>
            </a:pPr>
            <a:r>
              <a:rPr lang="en-US" sz="1438">
                <a:latin typeface="Calibri"/>
                <a:ea typeface="Calibri"/>
                <a:cs typeface="Calibri"/>
                <a:sym typeface="Calibri"/>
              </a:rPr>
              <a:t>Larry Wallace, Executive Director of Federal Programs, </a:t>
            </a:r>
            <a:r>
              <a:rPr lang="en-US" sz="1438" u="sng">
                <a:solidFill>
                  <a:srgbClr val="0563C1"/>
                </a:solidFill>
                <a:latin typeface="Calibri"/>
                <a:ea typeface="Calibri"/>
                <a:cs typeface="Calibri"/>
                <a:sym typeface="Calibri"/>
                <a:hlinkClick r:id="rId3"/>
              </a:rPr>
              <a:t>Larry.Wallace@apsk12.org</a:t>
            </a:r>
            <a:endParaRPr lang="en-US" sz="1438" u="sng">
              <a:solidFill>
                <a:srgbClr val="0563C1"/>
              </a:solidFill>
              <a:latin typeface="Calibri"/>
              <a:ea typeface="Calibri"/>
              <a:cs typeface="Calibri"/>
              <a:sym typeface="Calibri"/>
            </a:endParaRPr>
          </a:p>
          <a:p>
            <a:pPr marL="285750" indent="-279400" defTabSz="914400">
              <a:buClr>
                <a:srgbClr val="7F7F7F"/>
              </a:buClr>
              <a:buSzPts val="1500"/>
              <a:buFont typeface="Noto Sans Symbols"/>
              <a:buChar char="▪"/>
            </a:pPr>
            <a:r>
              <a:rPr lang="en-US" sz="1438">
                <a:latin typeface="Calibri"/>
                <a:ea typeface="Calibri"/>
                <a:cs typeface="Calibri"/>
                <a:sym typeface="Calibri"/>
              </a:rPr>
              <a:t>Kevin Maxwell, Assistant Superintendent of Innovation, Improvement &amp; Redesign, </a:t>
            </a:r>
            <a:r>
              <a:rPr lang="en-US" sz="1438" u="sng">
                <a:solidFill>
                  <a:srgbClr val="0563C1"/>
                </a:solidFill>
                <a:latin typeface="Calibri"/>
                <a:ea typeface="Calibri"/>
                <a:cs typeface="Calibri"/>
                <a:sym typeface="Calibri"/>
              </a:rPr>
              <a:t>Kevin.Maxwell@apsk12.org</a:t>
            </a:r>
            <a:endParaRPr lang="en-US" sz="1438"/>
          </a:p>
        </p:txBody>
      </p:sp>
    </p:spTree>
    <p:extLst>
      <p:ext uri="{BB962C8B-B14F-4D97-AF65-F5344CB8AC3E}">
        <p14:creationId xmlns:p14="http://schemas.microsoft.com/office/powerpoint/2010/main" val="423534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p:nvPr/>
        </p:nvSpPr>
        <p:spPr>
          <a:xfrm>
            <a:off x="1524000" y="-27023"/>
            <a:ext cx="9144000" cy="358706"/>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grpSp>
        <p:nvGrpSpPr>
          <p:cNvPr id="171" name="Google Shape;171;p4"/>
          <p:cNvGrpSpPr/>
          <p:nvPr/>
        </p:nvGrpSpPr>
        <p:grpSpPr>
          <a:xfrm>
            <a:off x="8986054" y="75288"/>
            <a:ext cx="238998" cy="241995"/>
            <a:chOff x="6665701" y="1263473"/>
            <a:chExt cx="364188" cy="368755"/>
          </a:xfrm>
        </p:grpSpPr>
        <p:sp>
          <p:nvSpPr>
            <p:cNvPr id="172" name="Google Shape;172;p4"/>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3" name="Google Shape;173;p4"/>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4" name="Google Shape;174;p4"/>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grpSp>
      <p:sp>
        <p:nvSpPr>
          <p:cNvPr id="175" name="Google Shape;175;p4"/>
          <p:cNvSpPr/>
          <p:nvPr/>
        </p:nvSpPr>
        <p:spPr>
          <a:xfrm>
            <a:off x="9326767" y="75288"/>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6" name="Google Shape;176;p4"/>
          <p:cNvSpPr/>
          <p:nvPr/>
        </p:nvSpPr>
        <p:spPr>
          <a:xfrm>
            <a:off x="8713317" y="2285"/>
            <a:ext cx="1940719" cy="358706"/>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Needs Assessment</a:t>
            </a:r>
            <a:endParaRPr sz="1050" b="1"/>
          </a:p>
        </p:txBody>
      </p:sp>
      <p:sp>
        <p:nvSpPr>
          <p:cNvPr id="177" name="Google Shape;177;p4"/>
          <p:cNvSpPr/>
          <p:nvPr/>
        </p:nvSpPr>
        <p:spPr>
          <a:xfrm>
            <a:off x="2095500" y="428625"/>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endParaRPr sz="1400" b="1"/>
          </a:p>
        </p:txBody>
      </p:sp>
      <p:graphicFrame>
        <p:nvGraphicFramePr>
          <p:cNvPr id="178" name="Google Shape;178;p4"/>
          <p:cNvGraphicFramePr/>
          <p:nvPr/>
        </p:nvGraphicFramePr>
        <p:xfrm>
          <a:off x="1519626" y="398565"/>
          <a:ext cx="9144000" cy="1965564"/>
        </p:xfrm>
        <a:graphic>
          <a:graphicData uri="http://schemas.openxmlformats.org/drawingml/2006/table">
            <a:tbl>
              <a:tblPr firstRow="1" bandRow="1">
                <a:noFil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97419">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Strengths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Opportunities/Challenges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387919">
                <a:tc>
                  <a:txBody>
                    <a:bodyPr/>
                    <a:lstStyle/>
                    <a:p>
                      <a:pPr lvl="0" algn="l">
                        <a:lnSpc>
                          <a:spcPct val="100000"/>
                        </a:lnSpc>
                        <a:spcBef>
                          <a:spcPts val="0"/>
                        </a:spcBef>
                        <a:spcAft>
                          <a:spcPts val="0"/>
                        </a:spcAft>
                        <a:buNone/>
                      </a:pPr>
                      <a:r>
                        <a:rPr lang="en-US" sz="1100">
                          <a:solidFill>
                            <a:schemeClr val="tx1"/>
                          </a:solidFill>
                        </a:rPr>
                        <a:t>ELA GMAS scores reflected more growth than MAP ELA projection</a:t>
                      </a:r>
                      <a:endParaRPr lang="en-US" sz="1100" b="0" i="0" u="none" strike="noStrike" cap="none" noProof="0">
                        <a:solidFill>
                          <a:schemeClr val="tx1"/>
                        </a:solidFill>
                        <a:latin typeface="Calibri"/>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100" u="none" strike="noStrike" cap="none">
                          <a:solidFill>
                            <a:schemeClr val="dk1"/>
                          </a:solidFill>
                        </a:rPr>
                        <a:t>Increase the percent of students scoring proficient and above in Mathematics.</a:t>
                      </a:r>
                      <a:endParaRPr sz="11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7919">
                <a:tc>
                  <a:txBody>
                    <a:bodyPr/>
                    <a:lstStyle/>
                    <a:p>
                      <a:pPr marL="0" marR="0" lvl="0" indent="0" algn="l">
                        <a:lnSpc>
                          <a:spcPct val="100000"/>
                        </a:lnSpc>
                        <a:spcBef>
                          <a:spcPts val="0"/>
                        </a:spcBef>
                        <a:spcAft>
                          <a:spcPts val="0"/>
                        </a:spcAft>
                        <a:buNone/>
                      </a:pPr>
                      <a:r>
                        <a:rPr lang="en-US" sz="1100" b="0" i="0" u="none" strike="noStrike" cap="none" noProof="0">
                          <a:solidFill>
                            <a:schemeClr val="tx1"/>
                          </a:solidFill>
                          <a:latin typeface="Calibri"/>
                        </a:rPr>
                        <a:t>Master Schedule has dedicated time allocated to SEL instruction</a:t>
                      </a:r>
                      <a:endParaRPr sz="1100">
                        <a:solidFill>
                          <a:schemeClr val="tx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100" u="none" strike="noStrike" cap="none">
                          <a:solidFill>
                            <a:schemeClr val="dk1"/>
                          </a:solidFill>
                        </a:rPr>
                        <a:t>Decrease  the percent of PEC students performing in the beginning and developing proficiency levels</a:t>
                      </a:r>
                      <a:endParaRPr sz="11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7919">
                <a:tc>
                  <a:txBody>
                    <a:bodyPr/>
                    <a:lstStyle/>
                    <a:p>
                      <a:pPr marL="0" marR="0" lvl="0" indent="0" algn="l">
                        <a:lnSpc>
                          <a:spcPct val="100000"/>
                        </a:lnSpc>
                        <a:spcBef>
                          <a:spcPts val="0"/>
                        </a:spcBef>
                        <a:spcAft>
                          <a:spcPts val="0"/>
                        </a:spcAft>
                        <a:buNone/>
                      </a:pPr>
                      <a:r>
                        <a:rPr lang="en-US" sz="1100" b="0" i="0" u="none" strike="noStrike" cap="none" noProof="0">
                          <a:solidFill>
                            <a:schemeClr val="dk1"/>
                          </a:solidFill>
                          <a:latin typeface="Calibri"/>
                        </a:rPr>
                        <a:t>MAP and GMAS Mathematics Proficient &amp; Above projections  were closely aligned</a:t>
                      </a:r>
                      <a:endParaRPr sz="1100"/>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100" u="none" strike="noStrike" cap="none">
                          <a:solidFill>
                            <a:schemeClr val="dk1"/>
                          </a:solidFill>
                        </a:rPr>
                        <a:t>Increase the percent of students scoring proficient and above in ELA</a:t>
                      </a:r>
                      <a:endParaRPr sz="11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16469">
                <a:tc>
                  <a:txBody>
                    <a:bodyPr/>
                    <a:lstStyle/>
                    <a:p>
                      <a:pPr marL="0" marR="0" lvl="0" indent="0" algn="l" rtl="0">
                        <a:lnSpc>
                          <a:spcPct val="100000"/>
                        </a:lnSpc>
                        <a:spcBef>
                          <a:spcPts val="0"/>
                        </a:spcBef>
                        <a:spcAft>
                          <a:spcPts val="0"/>
                        </a:spcAft>
                        <a:buClr>
                          <a:srgbClr val="000000"/>
                        </a:buClr>
                        <a:buSzPts val="1000"/>
                        <a:buFont typeface="Arial"/>
                        <a:buNone/>
                      </a:pPr>
                      <a:r>
                        <a:rPr lang="en-US" sz="1100" u="none" strike="noStrike" cap="none">
                          <a:solidFill>
                            <a:schemeClr val="dk1"/>
                          </a:solidFill>
                        </a:rPr>
                        <a:t>Effective wrap around support and CARE team</a:t>
                      </a:r>
                      <a:endParaRPr sz="11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100" u="none" strike="noStrike" cap="none">
                          <a:solidFill>
                            <a:schemeClr val="dk1"/>
                          </a:solidFill>
                        </a:rPr>
                        <a:t>Increase the number of students attending school daily</a:t>
                      </a:r>
                      <a:endParaRPr sz="11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7919">
                <a:tc>
                  <a:txBody>
                    <a:bodyPr/>
                    <a:lstStyle/>
                    <a:p>
                      <a:pPr marL="0" marR="0" lvl="0" indent="0" algn="l" rtl="0">
                        <a:lnSpc>
                          <a:spcPct val="100000"/>
                        </a:lnSpc>
                        <a:spcBef>
                          <a:spcPts val="0"/>
                        </a:spcBef>
                        <a:spcAft>
                          <a:spcPts val="0"/>
                        </a:spcAft>
                        <a:buClr>
                          <a:srgbClr val="000000"/>
                        </a:buClr>
                        <a:buSzPts val="1000"/>
                        <a:buFont typeface="Arial"/>
                        <a:buNone/>
                      </a:pPr>
                      <a:endParaRPr sz="11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100" u="none" strike="noStrike" cap="none">
                          <a:solidFill>
                            <a:schemeClr val="dk1"/>
                          </a:solidFill>
                        </a:rPr>
                        <a:t>Ensure the instructional design encompass support for whole group, small group, and independent learning opportunities</a:t>
                      </a:r>
                      <a:endParaRPr sz="11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179" name="Google Shape;179;p4"/>
          <p:cNvGraphicFramePr/>
          <p:nvPr/>
        </p:nvGraphicFramePr>
        <p:xfrm>
          <a:off x="1505639" y="2396738"/>
          <a:ext cx="9144000" cy="731357"/>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419">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Our Overarching Needs</a:t>
                      </a:r>
                      <a:endParaRPr sz="1000" u="none" strike="noStrike" cap="none"/>
                    </a:p>
                  </a:txBody>
                  <a:tcPr marL="44997" marR="44997" marT="22509" marB="22509">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938">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Literacy:  19.0%</a:t>
                      </a:r>
                      <a:r>
                        <a:rPr lang="en-US" sz="1000" b="0" i="0" u="none" strike="noStrike" cap="none" noProof="0">
                          <a:latin typeface="Calibri"/>
                        </a:rPr>
                        <a:t> percent of scholars scored proficient and above on the EOG GMAS</a:t>
                      </a:r>
                    </a:p>
                    <a:p>
                      <a:pPr marL="0" marR="0" lvl="0" indent="0" algn="l">
                        <a:lnSpc>
                          <a:spcPct val="100000"/>
                        </a:lnSpc>
                        <a:spcBef>
                          <a:spcPts val="0"/>
                        </a:spcBef>
                        <a:spcAft>
                          <a:spcPts val="0"/>
                        </a:spcAft>
                        <a:buSzPts val="1000"/>
                        <a:buFont typeface="Arial"/>
                        <a:buNone/>
                      </a:pPr>
                      <a:endParaRPr sz="1000" u="none" strike="noStrike" cap="none"/>
                    </a:p>
                  </a:txBody>
                  <a:tcPr marL="44997" marR="44997" marT="22509" marB="22509">
                    <a:solidFill>
                      <a:srgbClr val="009999">
                        <a:alpha val="40000"/>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Numeracy</a:t>
                      </a:r>
                      <a:r>
                        <a:rPr lang="en-US" sz="900" u="none" strike="noStrike" cap="none"/>
                        <a:t>: 1</a:t>
                      </a:r>
                      <a:r>
                        <a:rPr lang="en-US" sz="900" b="0" i="0" u="none" strike="noStrike" cap="none" noProof="0">
                          <a:latin typeface="Calibri"/>
                        </a:rPr>
                        <a:t>3.0 percent of scholars scored proficient and above on the EOG GMAS</a:t>
                      </a:r>
                    </a:p>
                    <a:p>
                      <a:pPr marL="0" marR="0" lvl="0" indent="0" algn="l">
                        <a:lnSpc>
                          <a:spcPct val="100000"/>
                        </a:lnSpc>
                        <a:spcBef>
                          <a:spcPts val="0"/>
                        </a:spcBef>
                        <a:spcAft>
                          <a:spcPts val="0"/>
                        </a:spcAft>
                        <a:buSzPts val="1000"/>
                        <a:buFont typeface="Arial"/>
                        <a:buNone/>
                      </a:pPr>
                      <a:endParaRPr sz="900" u="none" strike="noStrike" cap="none"/>
                    </a:p>
                  </a:txBody>
                  <a:tcPr marL="44997" marR="44997" marT="22509" marB="22509">
                    <a:solidFill>
                      <a:srgbClr val="009999">
                        <a:alpha val="29019"/>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Whole Child &amp; Student Support:  </a:t>
                      </a:r>
                      <a:r>
                        <a:rPr lang="en-US" sz="1000" b="0" i="0" u="none" strike="noStrike" cap="none" noProof="0">
                          <a:latin typeface="Calibri"/>
                        </a:rPr>
                        <a:t>89.8 percent of students ADA and 58.0 percent CCRPI</a:t>
                      </a:r>
                      <a:endParaRPr lang="en-US" sz="1100"/>
                    </a:p>
                    <a:p>
                      <a:pPr marL="0" marR="0" lvl="0" indent="0" algn="l">
                        <a:lnSpc>
                          <a:spcPct val="100000"/>
                        </a:lnSpc>
                        <a:spcBef>
                          <a:spcPts val="0"/>
                        </a:spcBef>
                        <a:spcAft>
                          <a:spcPts val="0"/>
                        </a:spcAft>
                        <a:buSzPts val="1000"/>
                        <a:buFont typeface="Arial"/>
                        <a:buNone/>
                      </a:pPr>
                      <a:endParaRPr sz="1000" u="none" strike="noStrike" cap="none"/>
                    </a:p>
                  </a:txBody>
                  <a:tcPr marL="44997" marR="44997" marT="22509" marB="22509">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180" name="Google Shape;180;p4"/>
          <p:cNvGraphicFramePr/>
          <p:nvPr/>
        </p:nvGraphicFramePr>
        <p:xfrm>
          <a:off x="1523999" y="5127839"/>
          <a:ext cx="9130038" cy="1103515"/>
        </p:xfrm>
        <a:graphic>
          <a:graphicData uri="http://schemas.openxmlformats.org/drawingml/2006/table">
            <a:tbl>
              <a:tblPr firstRow="1" bandRow="1">
                <a:noFill/>
              </a:tblPr>
              <a:tblGrid>
                <a:gridCol w="3043346">
                  <a:extLst>
                    <a:ext uri="{9D8B030D-6E8A-4147-A177-3AD203B41FA5}">
                      <a16:colId xmlns:a16="http://schemas.microsoft.com/office/drawing/2014/main" val="20000"/>
                    </a:ext>
                  </a:extLst>
                </a:gridCol>
                <a:gridCol w="3043346">
                  <a:extLst>
                    <a:ext uri="{9D8B030D-6E8A-4147-A177-3AD203B41FA5}">
                      <a16:colId xmlns:a16="http://schemas.microsoft.com/office/drawing/2014/main" val="20001"/>
                    </a:ext>
                  </a:extLst>
                </a:gridCol>
                <a:gridCol w="3043346">
                  <a:extLst>
                    <a:ext uri="{9D8B030D-6E8A-4147-A177-3AD203B41FA5}">
                      <a16:colId xmlns:a16="http://schemas.microsoft.com/office/drawing/2014/main" val="20002"/>
                    </a:ext>
                  </a:extLst>
                </a:gridCol>
              </a:tblGrid>
              <a:tr h="295729">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Literacy</a:t>
                      </a:r>
                      <a:r>
                        <a:rPr lang="en-US" sz="1000" u="none" strike="noStrike" cap="none" baseline="0"/>
                        <a:t> Problem Statement</a:t>
                      </a:r>
                      <a:endParaRPr sz="1000" u="none" strike="noStrike" cap="none"/>
                    </a:p>
                  </a:txBody>
                  <a:tcPr marL="44997" marR="44997" marT="22509" marB="22509">
                    <a:lnB w="12700" cap="flat" cmpd="sng">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Numeracy Problem Statement</a:t>
                      </a:r>
                      <a:endParaRPr sz="1000" u="none" strike="noStrike" cap="none"/>
                    </a:p>
                  </a:txBody>
                  <a:tcPr marL="44997" marR="44997" marT="22509" marB="22509">
                    <a:lnB w="12700" cap="flat" cmpd="sng" algn="ctr">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Whole Child &amp; Student Support</a:t>
                      </a:r>
                      <a:r>
                        <a:rPr lang="en-US" sz="1000" u="none" strike="noStrike" cap="none" baseline="0"/>
                        <a:t> Problem Statement</a:t>
                      </a:r>
                      <a:endParaRPr sz="1000" u="none" strike="noStrike" cap="none"/>
                    </a:p>
                  </a:txBody>
                  <a:tcPr marL="44997" marR="44997" marT="22509" marB="22509">
                    <a:lnB w="12700" cap="flat" cmpd="sng" algn="ctr">
                      <a:solidFill>
                        <a:schemeClr val="lt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807786">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Students scoring proficient and above on school year EOG GMAS ELA decreased by 3 percentage points from school year 2019</a:t>
                      </a: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lvl="0" algn="l">
                        <a:lnSpc>
                          <a:spcPct val="100000"/>
                        </a:lnSpc>
                        <a:spcBef>
                          <a:spcPts val="0"/>
                        </a:spcBef>
                        <a:spcAft>
                          <a:spcPts val="0"/>
                        </a:spcAft>
                        <a:buNone/>
                      </a:pPr>
                      <a:r>
                        <a:rPr lang="en-US" sz="900" b="0" i="0" u="none" strike="noStrike" cap="none" noProof="0">
                          <a:latin typeface="Calibri"/>
                        </a:rPr>
                        <a:t>Students scoring in the  proficient category and above on  EOG GMAS Mathematics in school year 2021 decreased by 6 percentage points from school year 2019</a:t>
                      </a:r>
                      <a:endParaRPr lang="en-US" sz="1100"/>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19"/>
                      </a:srgbClr>
                    </a:solidFill>
                  </a:tcPr>
                </a:tc>
                <a:tc>
                  <a:txBody>
                    <a:bodyPr/>
                    <a:lstStyle/>
                    <a:p>
                      <a:pPr marL="0" marR="0" lvl="0" indent="0" algn="l">
                        <a:lnSpc>
                          <a:spcPct val="100000"/>
                        </a:lnSpc>
                        <a:spcBef>
                          <a:spcPts val="0"/>
                        </a:spcBef>
                        <a:spcAft>
                          <a:spcPts val="0"/>
                        </a:spcAft>
                        <a:buNone/>
                      </a:pPr>
                      <a:r>
                        <a:rPr lang="en-US" sz="900" b="0" i="0" u="none" strike="noStrike" cap="none" noProof="0">
                          <a:solidFill>
                            <a:schemeClr val="tx1"/>
                          </a:solidFill>
                          <a:latin typeface="Calibri"/>
                        </a:rPr>
                        <a:t>Increase students attending school to at least 90% of the days enrolled because only  58% of students in 2021 attended school at least 90% of the days enrolled.</a:t>
                      </a:r>
                      <a:endParaRPr lang="en-US" sz="1100">
                        <a:solidFill>
                          <a:schemeClr val="tx1"/>
                        </a:solidFill>
                      </a:endParaRPr>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sp>
        <p:nvSpPr>
          <p:cNvPr id="16" name="Google Shape;191;p5"/>
          <p:cNvSpPr/>
          <p:nvPr/>
        </p:nvSpPr>
        <p:spPr>
          <a:xfrm>
            <a:off x="1524000" y="-28777"/>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r>
              <a:rPr lang="en-US" sz="1375" b="1">
                <a:solidFill>
                  <a:schemeClr val="dk1"/>
                </a:solidFill>
              </a:rPr>
              <a:t>School Name: Usher-Collier</a:t>
            </a:r>
            <a:endParaRPr sz="1400" b="1">
              <a:solidFill>
                <a:schemeClr val="dk1"/>
              </a:solidFill>
            </a:endParaRPr>
          </a:p>
        </p:txBody>
      </p:sp>
      <p:sp>
        <p:nvSpPr>
          <p:cNvPr id="2" name="TextBox 1"/>
          <p:cNvSpPr txBox="1"/>
          <p:nvPr/>
        </p:nvSpPr>
        <p:spPr>
          <a:xfrm>
            <a:off x="4117040" y="4872220"/>
            <a:ext cx="3985846" cy="265457"/>
          </a:xfrm>
          <a:prstGeom prst="rect">
            <a:avLst/>
          </a:prstGeom>
          <a:noFill/>
        </p:spPr>
        <p:txBody>
          <a:bodyPr wrap="square" rtlCol="0">
            <a:spAutoFit/>
          </a:bodyPr>
          <a:lstStyle/>
          <a:p>
            <a:pPr algn="ctr"/>
            <a:r>
              <a:rPr lang="en-US" sz="1125" err="1">
                <a:hlinkClick r:id="rId3"/>
              </a:rPr>
              <a:t>Jamboard</a:t>
            </a:r>
            <a:r>
              <a:rPr lang="en-US" sz="1125">
                <a:hlinkClick r:id="rId3"/>
              </a:rPr>
              <a:t> Link</a:t>
            </a:r>
            <a:endParaRPr lang="en-US" sz="1125"/>
          </a:p>
        </p:txBody>
      </p:sp>
      <p:sp>
        <p:nvSpPr>
          <p:cNvPr id="3" name="Down Arrow 2"/>
          <p:cNvSpPr/>
          <p:nvPr/>
        </p:nvSpPr>
        <p:spPr>
          <a:xfrm>
            <a:off x="8530227" y="3905693"/>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1" name="Down Arrow 20"/>
          <p:cNvSpPr/>
          <p:nvPr/>
        </p:nvSpPr>
        <p:spPr>
          <a:xfrm>
            <a:off x="2501633" y="3942674"/>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2" name="Down Arrow 21"/>
          <p:cNvSpPr/>
          <p:nvPr/>
        </p:nvSpPr>
        <p:spPr>
          <a:xfrm>
            <a:off x="5749037" y="3930266"/>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cSld>
  <p:clrMapOvr>
    <a:masterClrMapping/>
  </p:clrMapOvr>
</p:sld>
</file>

<file path=ppt/theme/theme1.xml><?xml version="1.0" encoding="utf-8"?>
<a:theme xmlns:a="http://schemas.openxmlformats.org/drawingml/2006/main" name="Office Theme">
  <a:themeElements>
    <a:clrScheme name="APS Colors">
      <a:dk1>
        <a:sysClr val="windowText" lastClr="000000"/>
      </a:dk1>
      <a:lt1>
        <a:sysClr val="window" lastClr="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2AAAB5-2FA2-492E-9640-D5EF86DC65FA}">
  <ds:schemaRefs>
    <ds:schemaRef ds:uri="http://schemas.microsoft.com/office/2006/metadata/properties"/>
    <ds:schemaRef ds:uri="http://schemas.microsoft.com/office/infopath/2007/PartnerControls"/>
    <ds:schemaRef ds:uri="d37e30bb-5f32-4411-a640-0b4044b692bf"/>
    <ds:schemaRef ds:uri="ffb952a0-74d9-4848-89d6-000c4b1b707a"/>
  </ds:schemaRefs>
</ds:datastoreItem>
</file>

<file path=customXml/itemProps2.xml><?xml version="1.0" encoding="utf-8"?>
<ds:datastoreItem xmlns:ds="http://schemas.openxmlformats.org/officeDocument/2006/customXml" ds:itemID="{FE1154AA-9768-4CFC-871F-026B95E24E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16481F-74F9-42F7-8A79-954432A7EA5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{A61B21DF-980C-46B7-8F74-9D5D134AB20A}tf78438558_win32</Template>
  <TotalTime>611</TotalTime>
  <Words>6494</Words>
  <Application>Microsoft Office PowerPoint</Application>
  <PresentationFormat>Widescreen</PresentationFormat>
  <Paragraphs>774</Paragraphs>
  <Slides>32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 Black</vt:lpstr>
      <vt:lpstr>Calibri</vt:lpstr>
      <vt:lpstr>Helvetica LT Std</vt:lpstr>
      <vt:lpstr>Noto Sans</vt:lpstr>
      <vt:lpstr>Noto Sans Symbols</vt:lpstr>
      <vt:lpstr>Open Sans</vt:lpstr>
      <vt:lpstr>Sabon Next LT</vt:lpstr>
      <vt:lpstr>Times New Roman</vt:lpstr>
      <vt:lpstr>Wingdings</vt:lpstr>
      <vt:lpstr>Office Theme</vt:lpstr>
      <vt:lpstr>Principal’s Report </vt:lpstr>
      <vt:lpstr>TOPICS</vt:lpstr>
      <vt:lpstr>School start UPDATE</vt:lpstr>
      <vt:lpstr>General Information about Start of School</vt:lpstr>
      <vt:lpstr>Enrollment</vt:lpstr>
      <vt:lpstr>2021-2025 Strategic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90 Day Plan #1</vt:lpstr>
      <vt:lpstr>90 Day Plan # 1</vt:lpstr>
      <vt:lpstr>Goal 1: Action Steps</vt:lpstr>
      <vt:lpstr>Goal 1: Progress Indicators</vt:lpstr>
      <vt:lpstr>Goal 2: Action Steps</vt:lpstr>
      <vt:lpstr>Goal 2: Progress Indicators</vt:lpstr>
      <vt:lpstr>Goal 3: Action Steps</vt:lpstr>
      <vt:lpstr>Goal 3: Progress Indicators</vt:lpstr>
      <vt:lpstr>PowerPoint Presentation</vt:lpstr>
      <vt:lpstr>PowerPoint Presentation</vt:lpstr>
      <vt:lpstr>PowerPoint Presentation</vt:lpstr>
      <vt:lpstr>Strategic Plan Smart Goals</vt:lpstr>
      <vt:lpstr>PowerPoint Presentation</vt:lpstr>
      <vt:lpstr>Glows &amp; Grows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Principal’s Report</dc:title>
  <dc:subject/>
  <dc:creator>Jacobi, Diane</dc:creator>
  <cp:lastModifiedBy>Simmons, Bonita</cp:lastModifiedBy>
  <cp:revision>4</cp:revision>
  <dcterms:created xsi:type="dcterms:W3CDTF">2022-08-12T14:07:56Z</dcterms:created>
  <dcterms:modified xsi:type="dcterms:W3CDTF">2022-09-26T18:07:18Z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